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 id="2147483719" r:id="rId2"/>
    <p:sldMasterId id="2147483720" r:id="rId3"/>
    <p:sldMasterId id="2147483721" r:id="rId4"/>
  </p:sldMasterIdLst>
  <p:notesMasterIdLst>
    <p:notesMasterId r:id="rId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Georgia" panose="02040502050405020303" pitchFamily="18"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Extrabold" panose="020B0604020202020204" charset="0"/>
      <p:bold r:id="rId68"/>
    </p:embeddedFont>
    <p:embeddedFont>
      <p:font typeface="Proxima Nova Semibold" panose="020B0604020202020204" charset="0"/>
      <p:regular r:id="rId69"/>
      <p:bold r:id="rId70"/>
      <p:boldItalic r:id="rId71"/>
    </p:embeddedFont>
    <p:embeddedFont>
      <p:font typeface="Roboto"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512F37-0EFB-4C82-B26B-891545CD02E4}">
  <a:tblStyle styleId="{E5512F37-0EFB-4C82-B26B-891545CD02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258"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52c04565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52c04565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76cc5dc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76cc5dc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576cc5dc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d576cc5d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576cc5dc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576cc5dc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d52c04565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d52c04565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576cc5dcd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Kevin</a:t>
            </a:r>
            <a:endParaRPr/>
          </a:p>
        </p:txBody>
      </p:sp>
      <p:sp>
        <p:nvSpPr>
          <p:cNvPr id="632" name="Google Shape;632;gd576cc5dcd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d576cc5dcd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d576cc5dcd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576cc5dcd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d576cc5dcd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d576cc5dcd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d576cc5dcd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d576cc5dcd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d576cc5dcd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6de3d6fc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d6de3d6fc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d576cc5dcd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d576cc5dcd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d576cc5dcd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d576cc5dcd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576cc5dcd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d576cc5dcd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cda0c707f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gcda0c707fa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d24d1a90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748" name="Google Shape;748;gd24d1a90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09615a22b_0_1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754" name="Google Shape;754;gd09615a22b_0_1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a414363e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7a414363e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a414363e8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7a414363e8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7a414363e8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7a414363e8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a414363e8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7a414363e8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09615a2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40" name="Google Shape;440;gd09615a2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7a414363e8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7a414363e8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7a414363e8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7a414363e8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d52c045655_0_1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d52c045655_0_1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d24d1a904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1066" name="Google Shape;1066;gd24d1a904c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cda0c707fa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1102" name="Google Shape;1102;gcda0c707f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09615a22b_0_1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d09615a22b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d09615a22b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d09615a22b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d576cc5dcd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0" name="Google Shape;1130;gd576cc5dcd_0_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7a414363e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g7a414363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5fb38a7a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gd5fb38a7a6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d09615a2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59" name="Google Shape;459;gd09615a22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d5fb38a7a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d5fb38a7a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d5fb38a7a6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1189" name="Google Shape;1189;gd5fb38a7a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7a414363e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6" name="Google Shape;1206;g7a414363e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d09615a22b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1217" name="Google Shape;1217;gd09615a22b_0_1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d52c045655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3" name="Google Shape;1223;gd52c045655_0_1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7a414363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1230" name="Google Shape;1230;g7a414363e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d09615a22b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9" name="Google Shape;1239;gd09615a22b_0_1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d09615a22b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1246" name="Google Shape;1246;gd09615a22b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d09615a22b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1276" name="Google Shape;1276;gd09615a22b_0_1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d09615a22b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1288" name="Google Shape;1288;gd09615a22b_0_1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c84f9eef5e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65" name="Google Shape;465;gc84f9eef5e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d09615a22b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1318" name="Google Shape;1318;gd09615a22b_0_1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09615a22b_0_1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489" name="Google Shape;489;gd09615a22b_0_1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09615a22b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d09615a22b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d09615a22b_0_1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d09615a22b_0_1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d09615a22b_0_1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d09615a22b_0_1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1"/>
        <p:cNvGrpSpPr/>
        <p:nvPr/>
      </p:nvGrpSpPr>
      <p:grpSpPr>
        <a:xfrm>
          <a:off x="0" y="0"/>
          <a:ext cx="0" cy="0"/>
          <a:chOff x="0" y="0"/>
          <a:chExt cx="0" cy="0"/>
        </a:xfrm>
      </p:grpSpPr>
      <p:sp>
        <p:nvSpPr>
          <p:cNvPr id="12" name="Google Shape;12;p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3" name="Google Shape;13;p2"/>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0"/>
        <p:cNvGrpSpPr/>
        <p:nvPr/>
      </p:nvGrpSpPr>
      <p:grpSpPr>
        <a:xfrm>
          <a:off x="0" y="0"/>
          <a:ext cx="0" cy="0"/>
          <a:chOff x="0" y="0"/>
          <a:chExt cx="0" cy="0"/>
        </a:xfrm>
      </p:grpSpPr>
      <p:sp>
        <p:nvSpPr>
          <p:cNvPr id="61" name="Google Shape;61;p1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2" name="Google Shape;62;p1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1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6" name="Google Shape;66;p1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 name="Google Shape;69;p1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2" name="Google Shape;72;p1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6" name="Google Shape;76;p1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 name="Google Shape;77;p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81" name="Google Shape;81;p1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82" name="Google Shape;82;p1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87" name="Google Shape;87;p1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88" name="Google Shape;88;p1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9" name="Google Shape;89;p1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0" name="Google Shape;90;p1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91"/>
        <p:cNvGrpSpPr/>
        <p:nvPr/>
      </p:nvGrpSpPr>
      <p:grpSpPr>
        <a:xfrm>
          <a:off x="0" y="0"/>
          <a:ext cx="0" cy="0"/>
          <a:chOff x="0" y="0"/>
          <a:chExt cx="0" cy="0"/>
        </a:xfrm>
      </p:grpSpPr>
      <p:sp>
        <p:nvSpPr>
          <p:cNvPr id="92" name="Google Shape;92;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99"/>
        <p:cNvGrpSpPr/>
        <p:nvPr/>
      </p:nvGrpSpPr>
      <p:grpSpPr>
        <a:xfrm>
          <a:off x="0" y="0"/>
          <a:ext cx="0" cy="0"/>
          <a:chOff x="0" y="0"/>
          <a:chExt cx="0" cy="0"/>
        </a:xfrm>
      </p:grpSpPr>
      <p:sp>
        <p:nvSpPr>
          <p:cNvPr id="100" name="Google Shape;100;p1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01" name="Google Shape;101;p19"/>
          <p:cNvPicPr preferRelativeResize="0"/>
          <p:nvPr/>
        </p:nvPicPr>
        <p:blipFill rotWithShape="1">
          <a:blip r:embed="rId2">
            <a:alphaModFix/>
          </a:blip>
          <a:srcRect t="2631" r="3901" b="3383"/>
          <a:stretch/>
        </p:blipFill>
        <p:spPr>
          <a:xfrm>
            <a:off x="1165963" y="0"/>
            <a:ext cx="7978037"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2"/>
        <p:cNvGrpSpPr/>
        <p:nvPr/>
      </p:nvGrpSpPr>
      <p:grpSpPr>
        <a:xfrm>
          <a:off x="0" y="0"/>
          <a:ext cx="0" cy="0"/>
          <a:chOff x="0" y="0"/>
          <a:chExt cx="0" cy="0"/>
        </a:xfrm>
      </p:grpSpPr>
      <p:sp>
        <p:nvSpPr>
          <p:cNvPr id="103" name="Google Shape;103;p2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4" name="Google Shape;104;p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05" name="Google Shape;105;p2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6" name="Google Shape;106;p2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7" name="Google Shape;107;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08"/>
        <p:cNvGrpSpPr/>
        <p:nvPr/>
      </p:nvGrpSpPr>
      <p:grpSpPr>
        <a:xfrm>
          <a:off x="0" y="0"/>
          <a:ext cx="0" cy="0"/>
          <a:chOff x="0" y="0"/>
          <a:chExt cx="0" cy="0"/>
        </a:xfrm>
      </p:grpSpPr>
      <p:sp>
        <p:nvSpPr>
          <p:cNvPr id="109" name="Google Shape;109;p2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11" name="Google Shape;111;p2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6" name="Google Shape;16;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 name="Google Shape;18;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 name="Google Shape;19;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14" name="Google Shape;114;p2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15" name="Google Shape;115;p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18" name="Google Shape;118;p2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19" name="Google Shape;119;p2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0" name="Google Shape;120;p2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1" name="Google Shape;121;p2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2" name="Google Shape;122;p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5" name="Google Shape;125;p2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26" name="Google Shape;126;p2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7" name="Google Shape;127;p2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8" name="Google Shape;128;p2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29" name="Google Shape;129;p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0"/>
        <p:cNvGrpSpPr/>
        <p:nvPr/>
      </p:nvGrpSpPr>
      <p:grpSpPr>
        <a:xfrm>
          <a:off x="0" y="0"/>
          <a:ext cx="0" cy="0"/>
          <a:chOff x="0" y="0"/>
          <a:chExt cx="0" cy="0"/>
        </a:xfrm>
      </p:grpSpPr>
      <p:pic>
        <p:nvPicPr>
          <p:cNvPr id="131" name="Google Shape;131;p2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2" name="Google Shape;132;p2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3" name="Google Shape;133;p2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4" name="Google Shape;134;p2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35"/>
        <p:cNvGrpSpPr/>
        <p:nvPr/>
      </p:nvGrpSpPr>
      <p:grpSpPr>
        <a:xfrm>
          <a:off x="0" y="0"/>
          <a:ext cx="0" cy="0"/>
          <a:chOff x="0" y="0"/>
          <a:chExt cx="0" cy="0"/>
        </a:xfrm>
      </p:grpSpPr>
      <p:pic>
        <p:nvPicPr>
          <p:cNvPr id="136" name="Google Shape;136;p2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7" name="Google Shape;137;p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38" name="Google Shape;138;p2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9" name="Google Shape;139;p2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0" name="Google Shape;140;p2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1" name="Google Shape;141;p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2"/>
        <p:cNvGrpSpPr/>
        <p:nvPr/>
      </p:nvGrpSpPr>
      <p:grpSpPr>
        <a:xfrm>
          <a:off x="0" y="0"/>
          <a:ext cx="0" cy="0"/>
          <a:chOff x="0" y="0"/>
          <a:chExt cx="0" cy="0"/>
        </a:xfrm>
      </p:grpSpPr>
      <p:sp>
        <p:nvSpPr>
          <p:cNvPr id="143" name="Google Shape;143;p27"/>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44" name="Google Shape;144;p27"/>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6" name="Google Shape;146;p2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47" name="Google Shape;147;p2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8"/>
        <p:cNvGrpSpPr/>
        <p:nvPr/>
      </p:nvGrpSpPr>
      <p:grpSpPr>
        <a:xfrm>
          <a:off x="0" y="0"/>
          <a:ext cx="0" cy="0"/>
          <a:chOff x="0" y="0"/>
          <a:chExt cx="0" cy="0"/>
        </a:xfrm>
      </p:grpSpPr>
      <p:sp>
        <p:nvSpPr>
          <p:cNvPr id="149" name="Google Shape;149;p2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0" name="Google Shape;150;p2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2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2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53" name="Google Shape;153;p2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4" name="Google Shape;154;p2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7" name="Google Shape;157;p29"/>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62"/>
        <p:cNvGrpSpPr/>
        <p:nvPr/>
      </p:nvGrpSpPr>
      <p:grpSpPr>
        <a:xfrm>
          <a:off x="0" y="0"/>
          <a:ext cx="0" cy="0"/>
          <a:chOff x="0" y="0"/>
          <a:chExt cx="0" cy="0"/>
        </a:xfrm>
      </p:grpSpPr>
      <p:sp>
        <p:nvSpPr>
          <p:cNvPr id="163" name="Google Shape;163;p31"/>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4" name="Google Shape;164;p3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3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
        <p:cNvGrpSpPr/>
        <p:nvPr/>
      </p:nvGrpSpPr>
      <p:grpSpPr>
        <a:xfrm>
          <a:off x="0" y="0"/>
          <a:ext cx="0" cy="0"/>
          <a:chOff x="0" y="0"/>
          <a:chExt cx="0" cy="0"/>
        </a:xfrm>
      </p:grpSpPr>
      <p:sp>
        <p:nvSpPr>
          <p:cNvPr id="21" name="Google Shape;21;p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3" name="Google Shape;23;p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72"/>
        <p:cNvGrpSpPr/>
        <p:nvPr/>
      </p:nvGrpSpPr>
      <p:grpSpPr>
        <a:xfrm>
          <a:off x="0" y="0"/>
          <a:ext cx="0" cy="0"/>
          <a:chOff x="0" y="0"/>
          <a:chExt cx="0" cy="0"/>
        </a:xfrm>
      </p:grpSpPr>
      <p:sp>
        <p:nvSpPr>
          <p:cNvPr id="173" name="Google Shape;173;p3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74" name="Google Shape;174;p33"/>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75"/>
        <p:cNvGrpSpPr/>
        <p:nvPr/>
      </p:nvGrpSpPr>
      <p:grpSpPr>
        <a:xfrm>
          <a:off x="0" y="0"/>
          <a:ext cx="0" cy="0"/>
          <a:chOff x="0" y="0"/>
          <a:chExt cx="0" cy="0"/>
        </a:xfrm>
      </p:grpSpPr>
      <p:sp>
        <p:nvSpPr>
          <p:cNvPr id="176" name="Google Shape;176;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77"/>
        <p:cNvGrpSpPr/>
        <p:nvPr/>
      </p:nvGrpSpPr>
      <p:grpSpPr>
        <a:xfrm>
          <a:off x="0" y="0"/>
          <a:ext cx="0" cy="0"/>
          <a:chOff x="0" y="0"/>
          <a:chExt cx="0" cy="0"/>
        </a:xfrm>
      </p:grpSpPr>
      <p:sp>
        <p:nvSpPr>
          <p:cNvPr id="178" name="Google Shape;178;p3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9" name="Google Shape;179;p3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80" name="Google Shape;180;p3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1" name="Google Shape;181;p3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82" name="Google Shape;182;p3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83"/>
        <p:cNvGrpSpPr/>
        <p:nvPr/>
      </p:nvGrpSpPr>
      <p:grpSpPr>
        <a:xfrm>
          <a:off x="0" y="0"/>
          <a:ext cx="0" cy="0"/>
          <a:chOff x="0" y="0"/>
          <a:chExt cx="0" cy="0"/>
        </a:xfrm>
      </p:grpSpPr>
      <p:pic>
        <p:nvPicPr>
          <p:cNvPr id="184" name="Google Shape;184;p36"/>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85" name="Google Shape;185;p3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86" name="Google Shape;186;p3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187"/>
        <p:cNvGrpSpPr/>
        <p:nvPr/>
      </p:nvGrpSpPr>
      <p:grpSpPr>
        <a:xfrm>
          <a:off x="0" y="0"/>
          <a:ext cx="0" cy="0"/>
          <a:chOff x="0" y="0"/>
          <a:chExt cx="0" cy="0"/>
        </a:xfrm>
      </p:grpSpPr>
      <p:sp>
        <p:nvSpPr>
          <p:cNvPr id="188" name="Google Shape;188;p37"/>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37"/>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0" name="Google Shape;190;p37"/>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1" name="Google Shape;191;p37"/>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2" name="Google Shape;192;p3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193"/>
        <p:cNvGrpSpPr/>
        <p:nvPr/>
      </p:nvGrpSpPr>
      <p:grpSpPr>
        <a:xfrm>
          <a:off x="0" y="0"/>
          <a:ext cx="0" cy="0"/>
          <a:chOff x="0" y="0"/>
          <a:chExt cx="0" cy="0"/>
        </a:xfrm>
      </p:grpSpPr>
      <p:sp>
        <p:nvSpPr>
          <p:cNvPr id="194" name="Google Shape;194;p38"/>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38"/>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6" name="Google Shape;196;p38"/>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7" name="Google Shape;197;p38"/>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8" name="Google Shape;198;p3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99"/>
        <p:cNvGrpSpPr/>
        <p:nvPr/>
      </p:nvGrpSpPr>
      <p:grpSpPr>
        <a:xfrm>
          <a:off x="0" y="0"/>
          <a:ext cx="0" cy="0"/>
          <a:chOff x="0" y="0"/>
          <a:chExt cx="0" cy="0"/>
        </a:xfrm>
      </p:grpSpPr>
      <p:sp>
        <p:nvSpPr>
          <p:cNvPr id="200" name="Google Shape;200;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1" name="Google Shape;201;p3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3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3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04" name="Google Shape;204;p3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7" name="Google Shape;207;p40"/>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8"/>
        <p:cNvGrpSpPr/>
        <p:nvPr/>
      </p:nvGrpSpPr>
      <p:grpSpPr>
        <a:xfrm>
          <a:off x="0" y="0"/>
          <a:ext cx="0" cy="0"/>
          <a:chOff x="0" y="0"/>
          <a:chExt cx="0" cy="0"/>
        </a:xfrm>
      </p:grpSpPr>
      <p:sp>
        <p:nvSpPr>
          <p:cNvPr id="209" name="Google Shape;209;p4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p4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1" name="Google Shape;211;p4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2"/>
        <p:cNvGrpSpPr/>
        <p:nvPr/>
      </p:nvGrpSpPr>
      <p:grpSpPr>
        <a:xfrm>
          <a:off x="0" y="0"/>
          <a:ext cx="0" cy="0"/>
          <a:chOff x="0" y="0"/>
          <a:chExt cx="0" cy="0"/>
        </a:xfrm>
      </p:grpSpPr>
      <p:sp>
        <p:nvSpPr>
          <p:cNvPr id="213" name="Google Shape;213;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14" name="Google Shape;214;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5" name="Google Shape;215;p42"/>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6" name="Google Shape;216;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7" name="Google Shape;217;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18"/>
        <p:cNvGrpSpPr/>
        <p:nvPr/>
      </p:nvGrpSpPr>
      <p:grpSpPr>
        <a:xfrm>
          <a:off x="0" y="0"/>
          <a:ext cx="0" cy="0"/>
          <a:chOff x="0" y="0"/>
          <a:chExt cx="0" cy="0"/>
        </a:xfrm>
      </p:grpSpPr>
      <p:sp>
        <p:nvSpPr>
          <p:cNvPr id="219" name="Google Shape;219;p43"/>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20" name="Google Shape;220;p4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1" name="Google Shape;221;p4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2" name="Google Shape;222;p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25" name="Google Shape;225;p44"/>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26" name="Google Shape;226;p44"/>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227"/>
        <p:cNvGrpSpPr/>
        <p:nvPr/>
      </p:nvGrpSpPr>
      <p:grpSpPr>
        <a:xfrm>
          <a:off x="0" y="0"/>
          <a:ext cx="0" cy="0"/>
          <a:chOff x="0" y="0"/>
          <a:chExt cx="0" cy="0"/>
        </a:xfrm>
      </p:grpSpPr>
      <p:sp>
        <p:nvSpPr>
          <p:cNvPr id="228" name="Google Shape;228;p45"/>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9" name="Google Shape;229;p4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p4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31"/>
        <p:cNvGrpSpPr/>
        <p:nvPr/>
      </p:nvGrpSpPr>
      <p:grpSpPr>
        <a:xfrm>
          <a:off x="0" y="0"/>
          <a:ext cx="0" cy="0"/>
          <a:chOff x="0" y="0"/>
          <a:chExt cx="0" cy="0"/>
        </a:xfrm>
      </p:grpSpPr>
      <p:sp>
        <p:nvSpPr>
          <p:cNvPr id="232" name="Google Shape;232;p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3" name="Google Shape;233;p4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4" name="Google Shape;234;p4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35" name="Google Shape;235;p4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6" name="Google Shape;236;p4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7" name="Google Shape;237;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38"/>
        <p:cNvGrpSpPr/>
        <p:nvPr/>
      </p:nvGrpSpPr>
      <p:grpSpPr>
        <a:xfrm>
          <a:off x="0" y="0"/>
          <a:ext cx="0" cy="0"/>
          <a:chOff x="0" y="0"/>
          <a:chExt cx="0" cy="0"/>
        </a:xfrm>
      </p:grpSpPr>
      <p:sp>
        <p:nvSpPr>
          <p:cNvPr id="239" name="Google Shape;239;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0" name="Google Shape;240;p4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241" name="Google Shape;241;p4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42" name="Google Shape;242;p4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43" name="Google Shape;243;p4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44" name="Google Shape;244;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45"/>
        <p:cNvGrpSpPr/>
        <p:nvPr/>
      </p:nvGrpSpPr>
      <p:grpSpPr>
        <a:xfrm>
          <a:off x="0" y="0"/>
          <a:ext cx="0" cy="0"/>
          <a:chOff x="0" y="0"/>
          <a:chExt cx="0" cy="0"/>
        </a:xfrm>
      </p:grpSpPr>
      <p:pic>
        <p:nvPicPr>
          <p:cNvPr id="246" name="Google Shape;246;p4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47" name="Google Shape;247;p4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8" name="Google Shape;248;p4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9" name="Google Shape;249;p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50"/>
        <p:cNvGrpSpPr/>
        <p:nvPr/>
      </p:nvGrpSpPr>
      <p:grpSpPr>
        <a:xfrm>
          <a:off x="0" y="0"/>
          <a:ext cx="0" cy="0"/>
          <a:chOff x="0" y="0"/>
          <a:chExt cx="0" cy="0"/>
        </a:xfrm>
      </p:grpSpPr>
      <p:pic>
        <p:nvPicPr>
          <p:cNvPr id="251" name="Google Shape;251;p4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52" name="Google Shape;252;p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53" name="Google Shape;253;p4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4" name="Google Shape;254;p4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55" name="Google Shape;255;p4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56" name="Google Shape;256;p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7"/>
        <p:cNvGrpSpPr/>
        <p:nvPr/>
      </p:nvGrpSpPr>
      <p:grpSpPr>
        <a:xfrm>
          <a:off x="0" y="0"/>
          <a:ext cx="0" cy="0"/>
          <a:chOff x="0" y="0"/>
          <a:chExt cx="0" cy="0"/>
        </a:xfrm>
      </p:grpSpPr>
      <p:sp>
        <p:nvSpPr>
          <p:cNvPr id="258" name="Google Shape;258;p5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 name="Google Shape;259;p5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0" name="Google Shape;260;p5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1" name="Google Shape;261;p5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62" name="Google Shape;262;p5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3" name="Google Shape;263;p5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70"/>
        <p:cNvGrpSpPr/>
        <p:nvPr/>
      </p:nvGrpSpPr>
      <p:grpSpPr>
        <a:xfrm>
          <a:off x="0" y="0"/>
          <a:ext cx="0" cy="0"/>
          <a:chOff x="0" y="0"/>
          <a:chExt cx="0" cy="0"/>
        </a:xfrm>
      </p:grpSpPr>
      <p:sp>
        <p:nvSpPr>
          <p:cNvPr id="271" name="Google Shape;271;p5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72" name="Google Shape;272;p5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73" name="Google Shape;273;p5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4" name="Google Shape;274;p5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75"/>
        <p:cNvGrpSpPr/>
        <p:nvPr/>
      </p:nvGrpSpPr>
      <p:grpSpPr>
        <a:xfrm>
          <a:off x="0" y="0"/>
          <a:ext cx="0" cy="0"/>
          <a:chOff x="0" y="0"/>
          <a:chExt cx="0" cy="0"/>
        </a:xfrm>
      </p:grpSpPr>
      <p:sp>
        <p:nvSpPr>
          <p:cNvPr id="276" name="Google Shape;276;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 name="Google Shape;31;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 name="Google Shape;32;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 name="Google Shape;33;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 name="Google Shape;34;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77"/>
        <p:cNvGrpSpPr/>
        <p:nvPr/>
      </p:nvGrpSpPr>
      <p:grpSpPr>
        <a:xfrm>
          <a:off x="0" y="0"/>
          <a:ext cx="0" cy="0"/>
          <a:chOff x="0" y="0"/>
          <a:chExt cx="0" cy="0"/>
        </a:xfrm>
      </p:grpSpPr>
      <p:sp>
        <p:nvSpPr>
          <p:cNvPr id="278" name="Google Shape;278;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9" name="Google Shape;279;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0" name="Google Shape;280;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1" name="Google Shape;281;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82" name="Google Shape;282;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285" name="Google Shape;285;p5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286" name="Google Shape;286;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7"/>
        <p:cNvGrpSpPr/>
        <p:nvPr/>
      </p:nvGrpSpPr>
      <p:grpSpPr>
        <a:xfrm>
          <a:off x="0" y="0"/>
          <a:ext cx="0" cy="0"/>
          <a:chOff x="0" y="0"/>
          <a:chExt cx="0" cy="0"/>
        </a:xfrm>
      </p:grpSpPr>
      <p:pic>
        <p:nvPicPr>
          <p:cNvPr id="288" name="Google Shape;288;p5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289" name="Google Shape;289;p5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0" name="Google Shape;290;p5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1" name="Google Shape;291;p5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294" name="Google Shape;294;p5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295"/>
        <p:cNvGrpSpPr/>
        <p:nvPr/>
      </p:nvGrpSpPr>
      <p:grpSpPr>
        <a:xfrm>
          <a:off x="0" y="0"/>
          <a:ext cx="0" cy="0"/>
          <a:chOff x="0" y="0"/>
          <a:chExt cx="0" cy="0"/>
        </a:xfrm>
      </p:grpSpPr>
      <p:pic>
        <p:nvPicPr>
          <p:cNvPr id="296" name="Google Shape;296;p5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297" name="Google Shape;297;p5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98" name="Google Shape;298;p5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9" name="Google Shape;299;p5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0" name="Google Shape;300;p5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1" name="Google Shape;301;p5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02" name="Google Shape;302;p5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03" name="Google Shape;303;p5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4" name="Google Shape;304;p5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305"/>
        <p:cNvGrpSpPr/>
        <p:nvPr/>
      </p:nvGrpSpPr>
      <p:grpSpPr>
        <a:xfrm>
          <a:off x="0" y="0"/>
          <a:ext cx="0" cy="0"/>
          <a:chOff x="0" y="0"/>
          <a:chExt cx="0" cy="0"/>
        </a:xfrm>
      </p:grpSpPr>
      <p:sp>
        <p:nvSpPr>
          <p:cNvPr id="306" name="Google Shape;306;p5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7" name="Google Shape;307;p5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8" name="Google Shape;308;p5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9" name="Google Shape;309;p5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10" name="Google Shape;310;p5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p5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p5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13" name="Google Shape;313;p5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314" name="Google Shape;314;p5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315"/>
        <p:cNvGrpSpPr/>
        <p:nvPr/>
      </p:nvGrpSpPr>
      <p:grpSpPr>
        <a:xfrm>
          <a:off x="0" y="0"/>
          <a:ext cx="0" cy="0"/>
          <a:chOff x="0" y="0"/>
          <a:chExt cx="0" cy="0"/>
        </a:xfrm>
      </p:grpSpPr>
      <p:sp>
        <p:nvSpPr>
          <p:cNvPr id="316" name="Google Shape;316;p6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6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318" name="Google Shape;318;p6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319"/>
        <p:cNvGrpSpPr/>
        <p:nvPr/>
      </p:nvGrpSpPr>
      <p:grpSpPr>
        <a:xfrm>
          <a:off x="0" y="0"/>
          <a:ext cx="0" cy="0"/>
          <a:chOff x="0" y="0"/>
          <a:chExt cx="0" cy="0"/>
        </a:xfrm>
      </p:grpSpPr>
      <p:pic>
        <p:nvPicPr>
          <p:cNvPr id="320" name="Google Shape;320;p6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321" name="Google Shape;321;p6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2" name="Google Shape;322;p6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3" name="Google Shape;323;p6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324"/>
        <p:cNvGrpSpPr/>
        <p:nvPr/>
      </p:nvGrpSpPr>
      <p:grpSpPr>
        <a:xfrm>
          <a:off x="0" y="0"/>
          <a:ext cx="0" cy="0"/>
          <a:chOff x="0" y="0"/>
          <a:chExt cx="0" cy="0"/>
        </a:xfrm>
      </p:grpSpPr>
      <p:pic>
        <p:nvPicPr>
          <p:cNvPr id="325" name="Google Shape;325;p6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326" name="Google Shape;326;p6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7" name="Google Shape;327;p6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8" name="Google Shape;328;p6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9" name="Google Shape;329;p6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0" name="Google Shape;330;p6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1" name="Google Shape;331;p6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p6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33" name="Google Shape;333;p6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34" name="Google Shape;334;p6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5" name="Google Shape;335;p6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36"/>
        <p:cNvGrpSpPr/>
        <p:nvPr/>
      </p:nvGrpSpPr>
      <p:grpSpPr>
        <a:xfrm>
          <a:off x="0" y="0"/>
          <a:ext cx="0" cy="0"/>
          <a:chOff x="0" y="0"/>
          <a:chExt cx="0" cy="0"/>
        </a:xfrm>
      </p:grpSpPr>
      <p:sp>
        <p:nvSpPr>
          <p:cNvPr id="337" name="Google Shape;337;p6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8" name="Google Shape;338;p6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9" name="Google Shape;339;p6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40" name="Google Shape;340;p6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1" name="Google Shape;341;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8" name="Google Shape;38;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9" name="Google Shape;39;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1" name="Google Shape;41;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42"/>
        <p:cNvGrpSpPr/>
        <p:nvPr/>
      </p:nvGrpSpPr>
      <p:grpSpPr>
        <a:xfrm>
          <a:off x="0" y="0"/>
          <a:ext cx="0" cy="0"/>
          <a:chOff x="0" y="0"/>
          <a:chExt cx="0" cy="0"/>
        </a:xfrm>
      </p:grpSpPr>
      <p:sp>
        <p:nvSpPr>
          <p:cNvPr id="343" name="Google Shape;343;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4" name="Google Shape;344;p6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45" name="Google Shape;345;p6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46"/>
        <p:cNvGrpSpPr/>
        <p:nvPr/>
      </p:nvGrpSpPr>
      <p:grpSpPr>
        <a:xfrm>
          <a:off x="0" y="0"/>
          <a:ext cx="0" cy="0"/>
          <a:chOff x="0" y="0"/>
          <a:chExt cx="0" cy="0"/>
        </a:xfrm>
      </p:grpSpPr>
      <p:sp>
        <p:nvSpPr>
          <p:cNvPr id="347" name="Google Shape;347;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8" name="Google Shape;348;p6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49" name="Google Shape;349;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50" name="Google Shape;350;p6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1" name="Google Shape;351;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2" name="Google Shape;352;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5" name="Google Shape;355;p6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56" name="Google Shape;356;p6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57" name="Google Shape;357;p6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8" name="Google Shape;358;p6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59" name="Google Shape;359;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60"/>
        <p:cNvGrpSpPr/>
        <p:nvPr/>
      </p:nvGrpSpPr>
      <p:grpSpPr>
        <a:xfrm>
          <a:off x="0" y="0"/>
          <a:ext cx="0" cy="0"/>
          <a:chOff x="0" y="0"/>
          <a:chExt cx="0" cy="0"/>
        </a:xfrm>
      </p:grpSpPr>
      <p:pic>
        <p:nvPicPr>
          <p:cNvPr id="361" name="Google Shape;361;p6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62" name="Google Shape;362;p6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3" name="Google Shape;363;p6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64" name="Google Shape;364;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65"/>
        <p:cNvGrpSpPr/>
        <p:nvPr/>
      </p:nvGrpSpPr>
      <p:grpSpPr>
        <a:xfrm>
          <a:off x="0" y="0"/>
          <a:ext cx="0" cy="0"/>
          <a:chOff x="0" y="0"/>
          <a:chExt cx="0" cy="0"/>
        </a:xfrm>
      </p:grpSpPr>
      <p:pic>
        <p:nvPicPr>
          <p:cNvPr id="366" name="Google Shape;366;p6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67" name="Google Shape;367;p6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68" name="Google Shape;368;p6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9" name="Google Shape;369;p6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70" name="Google Shape;370;p6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71" name="Google Shape;371;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72"/>
        <p:cNvGrpSpPr/>
        <p:nvPr/>
      </p:nvGrpSpPr>
      <p:grpSpPr>
        <a:xfrm>
          <a:off x="0" y="0"/>
          <a:ext cx="0" cy="0"/>
          <a:chOff x="0" y="0"/>
          <a:chExt cx="0" cy="0"/>
        </a:xfrm>
      </p:grpSpPr>
      <p:sp>
        <p:nvSpPr>
          <p:cNvPr id="373" name="Google Shape;373;p6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4" name="Google Shape;374;p6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5" name="Google Shape;375;p6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6" name="Google Shape;376;p6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77" name="Google Shape;377;p6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78"/>
        <p:cNvGrpSpPr/>
        <p:nvPr/>
      </p:nvGrpSpPr>
      <p:grpSpPr>
        <a:xfrm>
          <a:off x="0" y="0"/>
          <a:ext cx="0" cy="0"/>
          <a:chOff x="0" y="0"/>
          <a:chExt cx="0" cy="0"/>
        </a:xfrm>
      </p:grpSpPr>
      <p:sp>
        <p:nvSpPr>
          <p:cNvPr id="379" name="Google Shape;379;p7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80" name="Google Shape;380;p7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1" name="Google Shape;381;p7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2" name="Google Shape;382;p7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83" name="Google Shape;383;p7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84" name="Google Shape;384;p7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385"/>
        <p:cNvGrpSpPr/>
        <p:nvPr/>
      </p:nvGrpSpPr>
      <p:grpSpPr>
        <a:xfrm>
          <a:off x="0" y="0"/>
          <a:ext cx="0" cy="0"/>
          <a:chOff x="0" y="0"/>
          <a:chExt cx="0" cy="0"/>
        </a:xfrm>
      </p:grpSpPr>
      <p:sp>
        <p:nvSpPr>
          <p:cNvPr id="386" name="Google Shape;386;p7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87" name="Google Shape;387;p7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388" name="Google Shape;388;p7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389"/>
        <p:cNvGrpSpPr/>
        <p:nvPr/>
      </p:nvGrpSpPr>
      <p:grpSpPr>
        <a:xfrm>
          <a:off x="0" y="0"/>
          <a:ext cx="0" cy="0"/>
          <a:chOff x="0" y="0"/>
          <a:chExt cx="0" cy="0"/>
        </a:xfrm>
      </p:grpSpPr>
      <p:pic>
        <p:nvPicPr>
          <p:cNvPr id="390" name="Google Shape;390;p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391" name="Google Shape;391;p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392" name="Google Shape;392;p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393" name="Google Shape;393;p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394" name="Google Shape;394;p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395" name="Google Shape;395;p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396" name="Google Shape;396;p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97"/>
        <p:cNvGrpSpPr/>
        <p:nvPr/>
      </p:nvGrpSpPr>
      <p:grpSpPr>
        <a:xfrm>
          <a:off x="0" y="0"/>
          <a:ext cx="0" cy="0"/>
          <a:chOff x="0" y="0"/>
          <a:chExt cx="0" cy="0"/>
        </a:xfrm>
      </p:grpSpPr>
      <p:sp>
        <p:nvSpPr>
          <p:cNvPr id="398" name="Google Shape;398;p7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99" name="Google Shape;399;p7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400" name="Google Shape;400;p7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2"/>
        <p:cNvGrpSpPr/>
        <p:nvPr/>
      </p:nvGrpSpPr>
      <p:grpSpPr>
        <a:xfrm>
          <a:off x="0" y="0"/>
          <a:ext cx="0" cy="0"/>
          <a:chOff x="0" y="0"/>
          <a:chExt cx="0" cy="0"/>
        </a:xfrm>
      </p:grpSpPr>
      <p:pic>
        <p:nvPicPr>
          <p:cNvPr id="43" name="Google Shape;43;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4" name="Google Shape;44;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5" name="Google Shape;45;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6" name="Google Shape;46;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401"/>
        <p:cNvGrpSpPr/>
        <p:nvPr/>
      </p:nvGrpSpPr>
      <p:grpSpPr>
        <a:xfrm>
          <a:off x="0" y="0"/>
          <a:ext cx="0" cy="0"/>
          <a:chOff x="0" y="0"/>
          <a:chExt cx="0" cy="0"/>
        </a:xfrm>
      </p:grpSpPr>
      <p:sp>
        <p:nvSpPr>
          <p:cNvPr id="402" name="Google Shape;402;p7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03" name="Google Shape;403;p7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4" name="Google Shape;404;p7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9" name="Google Shape;49;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0" name="Google Shape;50;p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1" name="Google Shape;51;p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2" name="Google Shape;52;p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3" name="Google Shape;53;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1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59" name="Google Shape;59;p1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95" name="Google Shape;95;p1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96" name="Google Shape;96;p18"/>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8"/>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8"/>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68" name="Google Shape;168;p3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69" name="Google Shape;169;p32"/>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0" name="Google Shape;170;p32"/>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1" name="Google Shape;171;p3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66" name="Google Shape;266;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67" name="Google Shape;267;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8" name="Google Shape;268;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2.xml"/><Relationship Id="rId4" Type="http://schemas.openxmlformats.org/officeDocument/2006/relationships/hyperlink" Target="https://app.mural.co/t/beadvtc7549/m/beadvtc7549/1619511022821/74d0cefda819f9302097d09cbaf4a7dc10b7f4b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9.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9.xml"/><Relationship Id="rId5" Type="http://schemas.openxmlformats.org/officeDocument/2006/relationships/image" Target="../media/image49.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app.mural.co/t/beadvtc7549/m/beadvtc7549/1619511022821/74d0cefda819f9302097d09cbaf4a7dc10b7f4b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hyperlink" Target="https://data.vlaanderen.be/standaarden/standaard-in-ontwikkeling/vocabularium-feitelijke-verenigingen.html" TargetMode="External"/><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Informatievlaanderen/OSLOthema-feitelijkeVerenigingen" TargetMode="External"/><Relationship Id="rId3" Type="http://schemas.openxmlformats.org/officeDocument/2006/relationships/hyperlink" Target="mailto:kevin.haleydt@vlaanderen.be" TargetMode="External"/><Relationship Id="rId7"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32.xml"/><Relationship Id="rId6" Type="http://schemas.openxmlformats.org/officeDocument/2006/relationships/hyperlink" Target="mailto:anthony.vanheymbeeck@vlaanderen.be" TargetMode="External"/><Relationship Id="rId5" Type="http://schemas.openxmlformats.org/officeDocument/2006/relationships/hyperlink" Target="mailto:michiel.dekeyzer@vlaanderen.be" TargetMode="External"/><Relationship Id="rId4" Type="http://schemas.openxmlformats.org/officeDocument/2006/relationships/hyperlink" Target="mailto:yves.meersmans@pwc.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overheid.vlaanderen.be/opleiding/oslo-feitelijke-verenigingen"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app.mural.co/t/beadvtc7549/m/beadvtc7549/1619511022821/74d0cefda819f9302097d09cbaf4a7dc10b7f4b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75"/>
          <p:cNvGrpSpPr/>
          <p:nvPr/>
        </p:nvGrpSpPr>
        <p:grpSpPr>
          <a:xfrm>
            <a:off x="-177800" y="-135466"/>
            <a:ext cx="5401982" cy="5427134"/>
            <a:chOff x="0" y="0"/>
            <a:chExt cx="8134350" cy="6858001"/>
          </a:xfrm>
        </p:grpSpPr>
        <p:sp>
          <p:nvSpPr>
            <p:cNvPr id="410" name="Google Shape;410;p75"/>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411" name="Google Shape;411;p75"/>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412" name="Google Shape;412;p75"/>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r>
              <a:rPr lang="nl-BE" sz="3200">
                <a:solidFill>
                  <a:schemeClr val="dk1"/>
                </a:solidFill>
              </a:rPr>
              <a:t>OSLO feitelijke verenigingen</a:t>
            </a:r>
            <a:endParaRPr/>
          </a:p>
        </p:txBody>
      </p:sp>
      <p:sp>
        <p:nvSpPr>
          <p:cNvPr id="413" name="Google Shape;413;p75"/>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414" name="Google Shape;414;p75"/>
          <p:cNvSpPr txBox="1"/>
          <p:nvPr/>
        </p:nvSpPr>
        <p:spPr>
          <a:xfrm>
            <a:off x="511360" y="46793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a:t>Digitaal </a:t>
            </a:r>
            <a:r>
              <a:rPr lang="nl-BE" sz="1400" b="0" i="0" u="none" strike="noStrike" cap="none">
                <a:solidFill>
                  <a:srgbClr val="000000"/>
                </a:solidFill>
                <a:latin typeface="Arial"/>
                <a:ea typeface="Arial"/>
                <a:cs typeface="Arial"/>
                <a:sym typeface="Arial"/>
              </a:rPr>
              <a:t>Vlaanderen</a:t>
            </a:r>
            <a:endParaRPr/>
          </a:p>
        </p:txBody>
      </p:sp>
      <p:pic>
        <p:nvPicPr>
          <p:cNvPr id="415" name="Google Shape;415;p75"/>
          <p:cNvPicPr preferRelativeResize="0"/>
          <p:nvPr/>
        </p:nvPicPr>
        <p:blipFill rotWithShape="1">
          <a:blip r:embed="rId3">
            <a:alphaModFix/>
          </a:blip>
          <a:srcRect l="5325"/>
          <a:stretch/>
        </p:blipFill>
        <p:spPr>
          <a:xfrm>
            <a:off x="499135" y="273306"/>
            <a:ext cx="1828550" cy="734475"/>
          </a:xfrm>
          <a:prstGeom prst="rect">
            <a:avLst/>
          </a:prstGeom>
          <a:noFill/>
          <a:ln>
            <a:noFill/>
          </a:ln>
        </p:spPr>
      </p:pic>
      <p:sp>
        <p:nvSpPr>
          <p:cNvPr id="416" name="Google Shape;416;p75"/>
          <p:cNvSpPr txBox="1"/>
          <p:nvPr/>
        </p:nvSpPr>
        <p:spPr>
          <a:xfrm>
            <a:off x="511360" y="4414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a:t>Virtuele thematische werkgroep - Microsoft Teams</a:t>
            </a:r>
            <a:endParaRPr/>
          </a:p>
        </p:txBody>
      </p:sp>
      <p:sp>
        <p:nvSpPr>
          <p:cNvPr id="417" name="Google Shape;417;p75"/>
          <p:cNvSpPr txBox="1"/>
          <p:nvPr/>
        </p:nvSpPr>
        <p:spPr>
          <a:xfrm>
            <a:off x="511361" y="32682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50" b="1"/>
              <a:t>Welkom! We starten om 13:05.</a:t>
            </a:r>
            <a:br>
              <a:rPr lang="nl-BE" sz="1550" b="1" i="0" u="none" strike="noStrike" cap="none">
                <a:solidFill>
                  <a:srgbClr val="000000"/>
                </a:solidFill>
              </a:rPr>
            </a:br>
            <a:endParaRPr sz="1550" b="1" i="0" u="none" strike="noStrike" cap="none">
              <a:solidFill>
                <a:srgbClr val="000000"/>
              </a:solidFill>
            </a:endParaRPr>
          </a:p>
          <a:p>
            <a:pPr marL="0" marR="0" lvl="0" indent="0" algn="l" rtl="0">
              <a:lnSpc>
                <a:spcPct val="100000"/>
              </a:lnSpc>
              <a:spcBef>
                <a:spcPts val="0"/>
              </a:spcBef>
              <a:spcAft>
                <a:spcPts val="0"/>
              </a:spcAft>
              <a:buNone/>
            </a:pPr>
            <a:r>
              <a:rPr lang="nl-BE" b="1"/>
              <a:t>Dinsdag</a:t>
            </a:r>
            <a:r>
              <a:rPr lang="nl-BE" sz="1400" b="1" i="0" u="none" strike="noStrike" cap="none">
                <a:solidFill>
                  <a:srgbClr val="000000"/>
                </a:solidFill>
              </a:rPr>
              <a:t> </a:t>
            </a:r>
            <a:r>
              <a:rPr lang="nl-BE" b="1"/>
              <a:t>4</a:t>
            </a:r>
            <a:r>
              <a:rPr lang="nl-BE" sz="1400" b="1" i="0" u="none" strike="noStrike" cap="none">
                <a:solidFill>
                  <a:srgbClr val="000000"/>
                </a:solidFill>
              </a:rPr>
              <a:t> </a:t>
            </a:r>
            <a:r>
              <a:rPr lang="nl-BE" b="1"/>
              <a:t>mei</a:t>
            </a:r>
            <a:r>
              <a:rPr lang="nl-BE" sz="1400" b="1" i="0" u="none" strike="noStrike" cap="none">
                <a:solidFill>
                  <a:srgbClr val="000000"/>
                </a:solidFill>
              </a:rPr>
              <a:t> 2021</a:t>
            </a:r>
            <a:endParaRPr sz="1200" b="1"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4"/>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400" b="1"/>
              <a:t>Wat hebben we gedaan in de vorige werkgroep?</a:t>
            </a:r>
            <a:endParaRPr sz="2400" b="1"/>
          </a:p>
        </p:txBody>
      </p:sp>
      <p:sp>
        <p:nvSpPr>
          <p:cNvPr id="548" name="Google Shape;548;p84"/>
          <p:cNvSpPr/>
          <p:nvPr/>
        </p:nvSpPr>
        <p:spPr>
          <a:xfrm>
            <a:off x="565152" y="4351875"/>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9" name="Google Shape;549;p84"/>
          <p:cNvPicPr preferRelativeResize="0"/>
          <p:nvPr/>
        </p:nvPicPr>
        <p:blipFill>
          <a:blip r:embed="rId3">
            <a:alphaModFix/>
          </a:blip>
          <a:stretch>
            <a:fillRect/>
          </a:stretch>
        </p:blipFill>
        <p:spPr>
          <a:xfrm>
            <a:off x="1860200" y="1909000"/>
            <a:ext cx="662201" cy="654125"/>
          </a:xfrm>
          <a:prstGeom prst="rect">
            <a:avLst/>
          </a:prstGeom>
          <a:noFill/>
          <a:ln>
            <a:noFill/>
          </a:ln>
        </p:spPr>
      </p:pic>
      <p:sp>
        <p:nvSpPr>
          <p:cNvPr id="550" name="Google Shape;550;p84"/>
          <p:cNvSpPr txBox="1"/>
          <p:nvPr/>
        </p:nvSpPr>
        <p:spPr>
          <a:xfrm>
            <a:off x="494425" y="3036950"/>
            <a:ext cx="2954100" cy="13698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Niveaus van interoperabiliteit</a:t>
            </a:r>
            <a:endParaRPr sz="1100"/>
          </a:p>
          <a:p>
            <a:pPr marL="914400" lvl="1" indent="-298450" algn="l" rtl="0">
              <a:spcBef>
                <a:spcPts val="0"/>
              </a:spcBef>
              <a:spcAft>
                <a:spcPts val="0"/>
              </a:spcAft>
              <a:buSzPts val="1100"/>
              <a:buChar char="○"/>
            </a:pPr>
            <a:r>
              <a:rPr lang="nl-BE" sz="1100"/>
              <a:t>Semantisch</a:t>
            </a:r>
            <a:endParaRPr sz="1100"/>
          </a:p>
          <a:p>
            <a:pPr marL="914400" lvl="1" indent="-298450" algn="l" rtl="0">
              <a:spcBef>
                <a:spcPts val="0"/>
              </a:spcBef>
              <a:spcAft>
                <a:spcPts val="0"/>
              </a:spcAft>
              <a:buSzPts val="1100"/>
              <a:buChar char="○"/>
            </a:pPr>
            <a:r>
              <a:rPr lang="nl-BE" sz="1100"/>
              <a:t>Technisch</a:t>
            </a:r>
            <a:endParaRPr sz="1100"/>
          </a:p>
          <a:p>
            <a:pPr marL="457200" lvl="0" indent="-298450" algn="l" rtl="0">
              <a:spcBef>
                <a:spcPts val="0"/>
              </a:spcBef>
              <a:spcAft>
                <a:spcPts val="0"/>
              </a:spcAft>
              <a:buSzPts val="1100"/>
              <a:buChar char="●"/>
            </a:pPr>
            <a:r>
              <a:rPr lang="nl-BE" sz="1100"/>
              <a:t>Hergebruiken van data(standaarden)</a:t>
            </a:r>
            <a:endParaRPr sz="1100"/>
          </a:p>
          <a:p>
            <a:pPr marL="457200" lvl="0" indent="-298450" algn="l" rtl="0">
              <a:spcBef>
                <a:spcPts val="0"/>
              </a:spcBef>
              <a:spcAft>
                <a:spcPts val="0"/>
              </a:spcAft>
              <a:buSzPts val="1100"/>
              <a:buChar char="●"/>
            </a:pPr>
            <a:r>
              <a:rPr lang="nl-BE" sz="1100"/>
              <a:t>Proces en methode</a:t>
            </a:r>
            <a:endParaRPr sz="1100"/>
          </a:p>
          <a:p>
            <a:pPr marL="457200" lvl="0" indent="-298450" algn="l" rtl="0">
              <a:spcBef>
                <a:spcPts val="0"/>
              </a:spcBef>
              <a:spcAft>
                <a:spcPts val="0"/>
              </a:spcAft>
              <a:buSzPts val="1100"/>
              <a:buChar char="●"/>
            </a:pPr>
            <a:r>
              <a:rPr lang="nl-BE" sz="1100"/>
              <a:t>Context van de werkgroepen</a:t>
            </a:r>
            <a:endParaRPr sz="1100"/>
          </a:p>
          <a:p>
            <a:pPr marL="0" lvl="0" indent="0" algn="l" rtl="0">
              <a:spcBef>
                <a:spcPts val="0"/>
              </a:spcBef>
              <a:spcAft>
                <a:spcPts val="0"/>
              </a:spcAft>
              <a:buNone/>
            </a:pPr>
            <a:endParaRPr sz="1100"/>
          </a:p>
        </p:txBody>
      </p:sp>
      <p:sp>
        <p:nvSpPr>
          <p:cNvPr id="551" name="Google Shape;551;p84"/>
          <p:cNvSpPr txBox="1"/>
          <p:nvPr/>
        </p:nvSpPr>
        <p:spPr>
          <a:xfrm>
            <a:off x="1576850" y="2674550"/>
            <a:ext cx="1292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OSLO introductie</a:t>
            </a:r>
            <a:endParaRPr sz="1100" b="1">
              <a:solidFill>
                <a:srgbClr val="434343"/>
              </a:solidFill>
            </a:endParaRPr>
          </a:p>
        </p:txBody>
      </p:sp>
      <p:pic>
        <p:nvPicPr>
          <p:cNvPr id="552" name="Google Shape;552;p84"/>
          <p:cNvPicPr preferRelativeResize="0"/>
          <p:nvPr/>
        </p:nvPicPr>
        <p:blipFill>
          <a:blip r:embed="rId4">
            <a:alphaModFix/>
          </a:blip>
          <a:stretch>
            <a:fillRect/>
          </a:stretch>
        </p:blipFill>
        <p:spPr>
          <a:xfrm>
            <a:off x="4562300" y="1909000"/>
            <a:ext cx="710654" cy="654125"/>
          </a:xfrm>
          <a:prstGeom prst="rect">
            <a:avLst/>
          </a:prstGeom>
          <a:noFill/>
          <a:ln>
            <a:noFill/>
          </a:ln>
        </p:spPr>
      </p:pic>
      <p:sp>
        <p:nvSpPr>
          <p:cNvPr id="553" name="Google Shape;553;p84"/>
          <p:cNvSpPr txBox="1"/>
          <p:nvPr/>
        </p:nvSpPr>
        <p:spPr>
          <a:xfrm>
            <a:off x="4041100" y="2598350"/>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Scope, context en bespreken van use cases</a:t>
            </a:r>
            <a:endParaRPr sz="1200" b="1"/>
          </a:p>
          <a:p>
            <a:pPr marL="0" marR="0" lvl="0" indent="0" algn="l" rtl="0">
              <a:lnSpc>
                <a:spcPct val="100000"/>
              </a:lnSpc>
              <a:spcBef>
                <a:spcPts val="0"/>
              </a:spcBef>
              <a:spcAft>
                <a:spcPts val="0"/>
              </a:spcAft>
              <a:buNone/>
            </a:pPr>
            <a:endParaRPr sz="1200" b="1"/>
          </a:p>
        </p:txBody>
      </p:sp>
      <p:sp>
        <p:nvSpPr>
          <p:cNvPr id="554" name="Google Shape;554;p84"/>
          <p:cNvSpPr txBox="1"/>
          <p:nvPr/>
        </p:nvSpPr>
        <p:spPr>
          <a:xfrm>
            <a:off x="3439150" y="3036950"/>
            <a:ext cx="3020700" cy="13698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Wat verstaan we onder de noemer “feitelijke vereniging”</a:t>
            </a:r>
            <a:endParaRPr sz="1100"/>
          </a:p>
          <a:p>
            <a:pPr marL="457200" lvl="0" indent="-298450" algn="l" rtl="0">
              <a:spcBef>
                <a:spcPts val="0"/>
              </a:spcBef>
              <a:spcAft>
                <a:spcPts val="0"/>
              </a:spcAft>
              <a:buSzPts val="1100"/>
              <a:buChar char="●"/>
            </a:pPr>
            <a:r>
              <a:rPr lang="nl-BE" sz="1100"/>
              <a:t>Welke use cases zijn er van toepassing?</a:t>
            </a:r>
            <a:endParaRPr sz="1100"/>
          </a:p>
          <a:p>
            <a:pPr marL="457200" lvl="0" indent="-298450" algn="l" rtl="0">
              <a:spcBef>
                <a:spcPts val="0"/>
              </a:spcBef>
              <a:spcAft>
                <a:spcPts val="0"/>
              </a:spcAft>
              <a:buSzPts val="1100"/>
              <a:buChar char="●"/>
            </a:pPr>
            <a:r>
              <a:rPr lang="nl-BE" sz="1100"/>
              <a:t>Welke gegevens hebben we nodig om die use cases te verwezenlijken?</a:t>
            </a:r>
            <a:endParaRPr sz="1100"/>
          </a:p>
          <a:p>
            <a:pPr marL="0" lvl="0" indent="0" algn="l" rtl="0">
              <a:spcBef>
                <a:spcPts val="0"/>
              </a:spcBef>
              <a:spcAft>
                <a:spcPts val="0"/>
              </a:spcAft>
              <a:buNone/>
            </a:pPr>
            <a:endParaRPr sz="1100"/>
          </a:p>
        </p:txBody>
      </p:sp>
      <p:cxnSp>
        <p:nvCxnSpPr>
          <p:cNvPr id="555" name="Google Shape;555;p84"/>
          <p:cNvCxnSpPr/>
          <p:nvPr/>
        </p:nvCxnSpPr>
        <p:spPr>
          <a:xfrm>
            <a:off x="3505750" y="2639325"/>
            <a:ext cx="0" cy="21462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84"/>
          <p:cNvCxnSpPr/>
          <p:nvPr/>
        </p:nvCxnSpPr>
        <p:spPr>
          <a:xfrm>
            <a:off x="6459850" y="2639325"/>
            <a:ext cx="0" cy="2146200"/>
          </a:xfrm>
          <a:prstGeom prst="straightConnector1">
            <a:avLst/>
          </a:prstGeom>
          <a:noFill/>
          <a:ln w="9525" cap="flat" cmpd="sng">
            <a:solidFill>
              <a:schemeClr val="dk2"/>
            </a:solidFill>
            <a:prstDash val="solid"/>
            <a:round/>
            <a:headEnd type="none" w="med" len="med"/>
            <a:tailEnd type="none" w="med" len="med"/>
          </a:ln>
        </p:spPr>
      </p:cxnSp>
      <p:pic>
        <p:nvPicPr>
          <p:cNvPr id="557" name="Google Shape;557;p84"/>
          <p:cNvPicPr preferRelativeResize="0"/>
          <p:nvPr/>
        </p:nvPicPr>
        <p:blipFill>
          <a:blip r:embed="rId5">
            <a:alphaModFix/>
          </a:blip>
          <a:stretch>
            <a:fillRect/>
          </a:stretch>
        </p:blipFill>
        <p:spPr>
          <a:xfrm>
            <a:off x="6581423" y="996450"/>
            <a:ext cx="2346024" cy="1575300"/>
          </a:xfrm>
          <a:prstGeom prst="rect">
            <a:avLst/>
          </a:prstGeom>
          <a:noFill/>
          <a:ln w="9525" cap="flat" cmpd="sng">
            <a:solidFill>
              <a:schemeClr val="dk2"/>
            </a:solidFill>
            <a:prstDash val="solid"/>
            <a:round/>
            <a:headEnd type="none" w="sm" len="sm"/>
            <a:tailEnd type="none" w="sm" len="sm"/>
          </a:ln>
        </p:spPr>
      </p:pic>
      <p:sp>
        <p:nvSpPr>
          <p:cNvPr id="558" name="Google Shape;558;p84"/>
          <p:cNvSpPr txBox="1"/>
          <p:nvPr/>
        </p:nvSpPr>
        <p:spPr>
          <a:xfrm>
            <a:off x="6889788" y="2674550"/>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Brainstorm oefeningen</a:t>
            </a:r>
            <a:endParaRPr sz="1200" b="1"/>
          </a:p>
          <a:p>
            <a:pPr marL="0" marR="0" lvl="0" indent="0" algn="l" rtl="0">
              <a:lnSpc>
                <a:spcPct val="100000"/>
              </a:lnSpc>
              <a:spcBef>
                <a:spcPts val="0"/>
              </a:spcBef>
              <a:spcAft>
                <a:spcPts val="0"/>
              </a:spcAft>
              <a:buNone/>
            </a:pPr>
            <a:endParaRPr sz="1200" b="1"/>
          </a:p>
        </p:txBody>
      </p:sp>
      <p:sp>
        <p:nvSpPr>
          <p:cNvPr id="559" name="Google Shape;559;p84"/>
          <p:cNvSpPr txBox="1"/>
          <p:nvPr/>
        </p:nvSpPr>
        <p:spPr>
          <a:xfrm>
            <a:off x="6526675" y="3036950"/>
            <a:ext cx="2455500" cy="1031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Definities</a:t>
            </a:r>
            <a:endParaRPr sz="1100"/>
          </a:p>
          <a:p>
            <a:pPr marL="457200" lvl="0" indent="-298450" algn="l" rtl="0">
              <a:spcBef>
                <a:spcPts val="0"/>
              </a:spcBef>
              <a:spcAft>
                <a:spcPts val="0"/>
              </a:spcAft>
              <a:buSzPts val="1100"/>
              <a:buChar char="●"/>
            </a:pPr>
            <a:r>
              <a:rPr lang="nl-BE" sz="1100"/>
              <a:t>Use cases</a:t>
            </a:r>
            <a:endParaRPr sz="1100"/>
          </a:p>
          <a:p>
            <a:pPr marL="457200" lvl="0" indent="-298450" algn="l" rtl="0">
              <a:spcBef>
                <a:spcPts val="0"/>
              </a:spcBef>
              <a:spcAft>
                <a:spcPts val="0"/>
              </a:spcAft>
              <a:buSzPts val="1100"/>
              <a:buChar char="●"/>
            </a:pPr>
            <a:r>
              <a:rPr lang="nl-BE" sz="1100"/>
              <a:t>Data concepten</a:t>
            </a:r>
            <a:endParaRPr sz="1100"/>
          </a:p>
          <a:p>
            <a:pPr marL="457200" lvl="0" indent="-298450" algn="l" rtl="0">
              <a:spcBef>
                <a:spcPts val="0"/>
              </a:spcBef>
              <a:spcAft>
                <a:spcPts val="0"/>
              </a:spcAft>
              <a:buSzPts val="1100"/>
              <a:buChar char="●"/>
            </a:pPr>
            <a:r>
              <a:rPr lang="nl-BE" sz="1100"/>
              <a:t>...</a:t>
            </a:r>
            <a:endParaRPr sz="1100"/>
          </a:p>
          <a:p>
            <a:pPr marL="0" lvl="0" indent="0" algn="l"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5"/>
          <p:cNvSpPr txBox="1">
            <a:spLocks noGrp="1"/>
          </p:cNvSpPr>
          <p:nvPr>
            <p:ph type="title"/>
          </p:nvPr>
        </p:nvSpPr>
        <p:spPr>
          <a:xfrm>
            <a:off x="457800" y="336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Oefening 1:</a:t>
            </a:r>
            <a:endParaRPr sz="2400" b="1">
              <a:latin typeface="Arial"/>
              <a:ea typeface="Arial"/>
              <a:cs typeface="Arial"/>
              <a:sym typeface="Arial"/>
            </a:endParaRPr>
          </a:p>
          <a:p>
            <a:pPr marL="0" lvl="0" indent="0" algn="l" rtl="0">
              <a:spcBef>
                <a:spcPts val="0"/>
              </a:spcBef>
              <a:spcAft>
                <a:spcPts val="0"/>
              </a:spcAft>
              <a:buNone/>
            </a:pPr>
            <a:r>
              <a:rPr lang="nl-BE" sz="2100" b="1">
                <a:latin typeface="Arial"/>
                <a:ea typeface="Arial"/>
                <a:cs typeface="Arial"/>
                <a:sym typeface="Arial"/>
              </a:rPr>
              <a:t>Wat verstaan we onder </a:t>
            </a:r>
            <a:br>
              <a:rPr lang="nl-BE" sz="2100" b="1">
                <a:latin typeface="Arial"/>
                <a:ea typeface="Arial"/>
                <a:cs typeface="Arial"/>
                <a:sym typeface="Arial"/>
              </a:rPr>
            </a:br>
            <a:r>
              <a:rPr lang="nl-BE" sz="2100" b="1">
                <a:latin typeface="Arial"/>
                <a:ea typeface="Arial"/>
                <a:cs typeface="Arial"/>
                <a:sym typeface="Arial"/>
              </a:rPr>
              <a:t>“feitelijke vereniging”?</a:t>
            </a:r>
            <a:endParaRPr sz="2100" b="1">
              <a:latin typeface="Arial"/>
              <a:ea typeface="Arial"/>
              <a:cs typeface="Arial"/>
              <a:sym typeface="Arial"/>
            </a:endParaRPr>
          </a:p>
        </p:txBody>
      </p:sp>
      <p:sp>
        <p:nvSpPr>
          <p:cNvPr id="565" name="Google Shape;565;p85"/>
          <p:cNvSpPr txBox="1"/>
          <p:nvPr/>
        </p:nvSpPr>
        <p:spPr>
          <a:xfrm>
            <a:off x="457800" y="1615075"/>
            <a:ext cx="3317400" cy="28938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100"/>
              <a:t>Het aantal groene bolletjes geeft aan dat er duidelijk een voorkeur is voor de derde voorgestelde definitie.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nl-BE" sz="1100"/>
              <a:t>We dienen nog rekening te houden met:</a:t>
            </a:r>
            <a:endParaRPr sz="1100"/>
          </a:p>
          <a:p>
            <a:pPr marL="457200" lvl="0" indent="-298450" algn="l" rtl="0">
              <a:spcBef>
                <a:spcPts val="0"/>
              </a:spcBef>
              <a:spcAft>
                <a:spcPts val="0"/>
              </a:spcAft>
              <a:buSzPts val="1100"/>
              <a:buChar char="●"/>
            </a:pPr>
            <a:r>
              <a:rPr lang="nl-BE" sz="1100"/>
              <a:t>Waarom limitatie op aantal leden (=minimum)?</a:t>
            </a:r>
            <a:endParaRPr sz="1100"/>
          </a:p>
          <a:p>
            <a:pPr marL="457200" lvl="0" indent="-298450" algn="l" rtl="0">
              <a:spcBef>
                <a:spcPts val="0"/>
              </a:spcBef>
              <a:spcAft>
                <a:spcPts val="0"/>
              </a:spcAft>
              <a:buSzPts val="1100"/>
              <a:buChar char="●"/>
            </a:pPr>
            <a:r>
              <a:rPr lang="nl-BE" sz="1100"/>
              <a:t>Definitie moet duidelijk zijn en starten met ‘een organisatie’.</a:t>
            </a:r>
            <a:endParaRPr sz="1100"/>
          </a:p>
          <a:p>
            <a:pPr marL="457200" lvl="0" indent="-298450" algn="l" rtl="0">
              <a:spcBef>
                <a:spcPts val="0"/>
              </a:spcBef>
              <a:spcAft>
                <a:spcPts val="0"/>
              </a:spcAft>
              <a:buSzPts val="1100"/>
              <a:buChar char="●"/>
            </a:pPr>
            <a:r>
              <a:rPr lang="nl-BE" sz="1100"/>
              <a:t>Rechtspersonen kunnen ook deel uitmaken van een feitelijke vereniging. Als de term</a:t>
            </a:r>
            <a:endParaRPr sz="1100"/>
          </a:p>
          <a:p>
            <a:pPr marL="457200" lvl="0" indent="-298450" algn="l" rtl="0">
              <a:spcBef>
                <a:spcPts val="0"/>
              </a:spcBef>
              <a:spcAft>
                <a:spcPts val="0"/>
              </a:spcAft>
              <a:buSzPts val="1100"/>
              <a:buChar char="●"/>
            </a:pPr>
            <a:r>
              <a:rPr lang="nl-BE" sz="1100"/>
              <a:t>‘personen’ gebruikt worden in de definitie vallen ‘rechtspersonen’ daar ook onder.</a:t>
            </a:r>
            <a:endParaRPr sz="1100"/>
          </a:p>
          <a:p>
            <a:pPr marL="457200" lvl="0" indent="-298450" algn="l" rtl="0">
              <a:spcBef>
                <a:spcPts val="0"/>
              </a:spcBef>
              <a:spcAft>
                <a:spcPts val="0"/>
              </a:spcAft>
              <a:buSzPts val="1100"/>
              <a:buChar char="●"/>
            </a:pPr>
            <a:r>
              <a:rPr lang="nl-BE" sz="1100"/>
              <a:t>Eventuele aanvulling nodig die het louter familiale karakter uitsluit.</a:t>
            </a:r>
            <a:endParaRPr sz="1100"/>
          </a:p>
        </p:txBody>
      </p:sp>
      <p:pic>
        <p:nvPicPr>
          <p:cNvPr id="566" name="Google Shape;566;p85"/>
          <p:cNvPicPr preferRelativeResize="0"/>
          <p:nvPr/>
        </p:nvPicPr>
        <p:blipFill rotWithShape="1">
          <a:blip r:embed="rId3">
            <a:alphaModFix/>
          </a:blip>
          <a:srcRect l="6916" t="5096" r="3381"/>
          <a:stretch/>
        </p:blipFill>
        <p:spPr>
          <a:xfrm>
            <a:off x="3923300" y="0"/>
            <a:ext cx="5220700" cy="5143500"/>
          </a:xfrm>
          <a:prstGeom prst="rect">
            <a:avLst/>
          </a:prstGeom>
          <a:noFill/>
          <a:ln w="9525" cap="flat" cmpd="sng">
            <a:solidFill>
              <a:schemeClr val="dk2"/>
            </a:solidFill>
            <a:prstDash val="solid"/>
            <a:round/>
            <a:headEnd type="none" w="sm" len="sm"/>
            <a:tailEnd type="none" w="sm" len="sm"/>
          </a:ln>
        </p:spPr>
      </p:pic>
      <p:sp>
        <p:nvSpPr>
          <p:cNvPr id="567" name="Google Shape;567;p85"/>
          <p:cNvSpPr/>
          <p:nvPr/>
        </p:nvSpPr>
        <p:spPr>
          <a:xfrm>
            <a:off x="573825" y="4443675"/>
            <a:ext cx="1413600" cy="50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6"/>
          <p:cNvSpPr txBox="1">
            <a:spLocks noGrp="1"/>
          </p:cNvSpPr>
          <p:nvPr>
            <p:ph type="title"/>
          </p:nvPr>
        </p:nvSpPr>
        <p:spPr>
          <a:xfrm>
            <a:off x="457800" y="336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Oefeningen 2 en 3:</a:t>
            </a:r>
            <a:endParaRPr sz="2400" b="1">
              <a:latin typeface="Arial"/>
              <a:ea typeface="Arial"/>
              <a:cs typeface="Arial"/>
              <a:sym typeface="Arial"/>
            </a:endParaRPr>
          </a:p>
          <a:p>
            <a:pPr marL="0" lvl="0" indent="0" algn="l" rtl="0">
              <a:spcBef>
                <a:spcPts val="0"/>
              </a:spcBef>
              <a:spcAft>
                <a:spcPts val="0"/>
              </a:spcAft>
              <a:buNone/>
            </a:pPr>
            <a:r>
              <a:rPr lang="nl-BE" sz="2100" b="1">
                <a:latin typeface="Arial"/>
                <a:ea typeface="Arial"/>
                <a:cs typeface="Arial"/>
                <a:sym typeface="Arial"/>
              </a:rPr>
              <a:t>Zijn er nog andere use cases </a:t>
            </a:r>
            <a:br>
              <a:rPr lang="nl-BE" sz="2100" b="1">
                <a:latin typeface="Arial"/>
                <a:ea typeface="Arial"/>
                <a:cs typeface="Arial"/>
                <a:sym typeface="Arial"/>
              </a:rPr>
            </a:br>
            <a:r>
              <a:rPr lang="nl-BE" sz="2100" b="1">
                <a:latin typeface="Arial"/>
                <a:ea typeface="Arial"/>
                <a:cs typeface="Arial"/>
                <a:sym typeface="Arial"/>
              </a:rPr>
              <a:t>die van toepassing zijn?</a:t>
            </a:r>
            <a:endParaRPr sz="2100" b="1">
              <a:latin typeface="Arial"/>
              <a:ea typeface="Arial"/>
              <a:cs typeface="Arial"/>
              <a:sym typeface="Arial"/>
            </a:endParaRPr>
          </a:p>
        </p:txBody>
      </p:sp>
      <p:pic>
        <p:nvPicPr>
          <p:cNvPr id="573" name="Google Shape;573;p86"/>
          <p:cNvPicPr preferRelativeResize="0"/>
          <p:nvPr/>
        </p:nvPicPr>
        <p:blipFill>
          <a:blip r:embed="rId3">
            <a:alphaModFix/>
          </a:blip>
          <a:stretch>
            <a:fillRect/>
          </a:stretch>
        </p:blipFill>
        <p:spPr>
          <a:xfrm>
            <a:off x="360600" y="1420575"/>
            <a:ext cx="3989825" cy="2925151"/>
          </a:xfrm>
          <a:prstGeom prst="rect">
            <a:avLst/>
          </a:prstGeom>
          <a:noFill/>
          <a:ln w="9525" cap="flat" cmpd="sng">
            <a:solidFill>
              <a:schemeClr val="dk2"/>
            </a:solidFill>
            <a:prstDash val="solid"/>
            <a:round/>
            <a:headEnd type="none" w="sm" len="sm"/>
            <a:tailEnd type="none" w="sm" len="sm"/>
          </a:ln>
        </p:spPr>
      </p:pic>
      <p:graphicFrame>
        <p:nvGraphicFramePr>
          <p:cNvPr id="574" name="Google Shape;574;p86"/>
          <p:cNvGraphicFramePr/>
          <p:nvPr/>
        </p:nvGraphicFramePr>
        <p:xfrm>
          <a:off x="4450300" y="624905"/>
          <a:ext cx="4637700" cy="4434630"/>
        </p:xfrm>
        <a:graphic>
          <a:graphicData uri="http://schemas.openxmlformats.org/drawingml/2006/table">
            <a:tbl>
              <a:tblPr>
                <a:noFill/>
                <a:tableStyleId>{E5512F37-0EFB-4C82-B26B-891545CD02E4}</a:tableStyleId>
              </a:tblPr>
              <a:tblGrid>
                <a:gridCol w="3847650">
                  <a:extLst>
                    <a:ext uri="{9D8B030D-6E8A-4147-A177-3AD203B41FA5}">
                      <a16:colId xmlns:a16="http://schemas.microsoft.com/office/drawing/2014/main" val="20000"/>
                    </a:ext>
                  </a:extLst>
                </a:gridCol>
                <a:gridCol w="790050">
                  <a:extLst>
                    <a:ext uri="{9D8B030D-6E8A-4147-A177-3AD203B41FA5}">
                      <a16:colId xmlns:a16="http://schemas.microsoft.com/office/drawing/2014/main" val="20001"/>
                    </a:ext>
                  </a:extLst>
                </a:gridCol>
              </a:tblGrid>
              <a:tr h="228800">
                <a:tc>
                  <a:txBody>
                    <a:bodyPr/>
                    <a:lstStyle/>
                    <a:p>
                      <a:pPr marL="0" lvl="0" indent="0" algn="l" rtl="0">
                        <a:spcBef>
                          <a:spcPts val="0"/>
                        </a:spcBef>
                        <a:spcAft>
                          <a:spcPts val="0"/>
                        </a:spcAft>
                        <a:buNone/>
                      </a:pPr>
                      <a:r>
                        <a:rPr lang="nl-BE" sz="1100" b="1">
                          <a:solidFill>
                            <a:srgbClr val="FFFFFF"/>
                          </a:solidFill>
                        </a:rPr>
                        <a:t>Use case</a:t>
                      </a:r>
                      <a:endParaRPr sz="1100" b="1">
                        <a:solidFill>
                          <a:srgbClr val="FFFFFF"/>
                        </a:solidFill>
                      </a:endParaRPr>
                    </a:p>
                  </a:txBody>
                  <a:tcPr marL="91425" marR="91425" marT="91425" marB="91425">
                    <a:solidFill>
                      <a:srgbClr val="999999"/>
                    </a:solidFill>
                  </a:tcPr>
                </a:tc>
                <a:tc>
                  <a:txBody>
                    <a:bodyPr/>
                    <a:lstStyle/>
                    <a:p>
                      <a:pPr marL="0" lvl="0" indent="0" algn="l" rtl="0">
                        <a:spcBef>
                          <a:spcPts val="0"/>
                        </a:spcBef>
                        <a:spcAft>
                          <a:spcPts val="0"/>
                        </a:spcAft>
                        <a:buNone/>
                      </a:pPr>
                      <a:r>
                        <a:rPr lang="nl-BE" sz="1100" b="1">
                          <a:solidFill>
                            <a:srgbClr val="FFFFFF"/>
                          </a:solidFill>
                        </a:rPr>
                        <a:t>Prioriteit</a:t>
                      </a:r>
                      <a:endParaRPr sz="1100" b="1">
                        <a:solidFill>
                          <a:srgbClr val="FFFFFF"/>
                        </a:solidFill>
                      </a:endParaRPr>
                    </a:p>
                  </a:txBody>
                  <a:tcPr marL="91425" marR="91425" marT="91425" marB="91425">
                    <a:solidFill>
                      <a:srgbClr val="999999"/>
                    </a:solidFill>
                  </a:tcPr>
                </a:tc>
                <a:extLst>
                  <a:ext uri="{0D108BD9-81ED-4DB2-BD59-A6C34878D82A}">
                    <a16:rowId xmlns:a16="http://schemas.microsoft.com/office/drawing/2014/main" val="10000"/>
                  </a:ext>
                </a:extLst>
              </a:tr>
              <a:tr h="441800">
                <a:tc>
                  <a:txBody>
                    <a:bodyPr/>
                    <a:lstStyle/>
                    <a:p>
                      <a:pPr marL="0" lvl="0" indent="0" algn="l" rtl="0">
                        <a:spcBef>
                          <a:spcPts val="0"/>
                        </a:spcBef>
                        <a:spcAft>
                          <a:spcPts val="0"/>
                        </a:spcAft>
                        <a:buNone/>
                      </a:pPr>
                      <a:r>
                        <a:rPr lang="nl-BE" sz="1100"/>
                        <a:t>Als feitelijke vereniging wil ik mijn gegevens slechts eenmalig kunnen doorgeven. </a:t>
                      </a:r>
                      <a:endParaRPr sz="1100"/>
                    </a:p>
                  </a:txBody>
                  <a:tcPr marL="91425" marR="91425" marT="91425" marB="91425">
                    <a:solidFill>
                      <a:srgbClr val="FFFFFF"/>
                    </a:solidFill>
                  </a:tcPr>
                </a:tc>
                <a:tc>
                  <a:txBody>
                    <a:bodyPr/>
                    <a:lstStyle/>
                    <a:p>
                      <a:pPr marL="0" lvl="0" indent="0" algn="l" rtl="0">
                        <a:spcBef>
                          <a:spcPts val="0"/>
                        </a:spcBef>
                        <a:spcAft>
                          <a:spcPts val="0"/>
                        </a:spcAft>
                        <a:buNone/>
                      </a:pPr>
                      <a:r>
                        <a:rPr lang="nl-BE" sz="1100"/>
                        <a:t>10 </a:t>
                      </a:r>
                      <a:endParaRPr sz="1100"/>
                    </a:p>
                  </a:txBody>
                  <a:tcPr marL="91425" marR="91425" marT="91425" marB="91425">
                    <a:solidFill>
                      <a:srgbClr val="FFFFFF"/>
                    </a:solidFill>
                  </a:tcPr>
                </a:tc>
                <a:extLst>
                  <a:ext uri="{0D108BD9-81ED-4DB2-BD59-A6C34878D82A}">
                    <a16:rowId xmlns:a16="http://schemas.microsoft.com/office/drawing/2014/main" val="10001"/>
                  </a:ext>
                </a:extLst>
              </a:tr>
              <a:tr h="706925">
                <a:tc>
                  <a:txBody>
                    <a:bodyPr/>
                    <a:lstStyle/>
                    <a:p>
                      <a:pPr marL="0" lvl="0" indent="0" algn="l" rtl="0">
                        <a:spcBef>
                          <a:spcPts val="0"/>
                        </a:spcBef>
                        <a:spcAft>
                          <a:spcPts val="0"/>
                        </a:spcAft>
                        <a:buNone/>
                      </a:pPr>
                      <a:r>
                        <a:rPr lang="nl-BE" sz="1100"/>
                        <a:t>Als feitelijke vereniging wil ik mij eenvoudig kunnen aanmelden met mijn gegevens en als lokale overheid/Vlaamse overheidsinstantie wil ik kunnen verzekeren dat deze aanvrager effectief hiertoe gemachtigd is vanuit deze feitelijke vereniging. </a:t>
                      </a:r>
                      <a:endParaRPr sz="1100"/>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nl-BE" sz="1100"/>
                        <a:t>7</a:t>
                      </a:r>
                      <a:endParaRPr sz="1100"/>
                    </a:p>
                  </a:txBody>
                  <a:tcPr marL="91425" marR="91425" marT="91425" marB="91425">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47700">
                <a:tc>
                  <a:txBody>
                    <a:bodyPr/>
                    <a:lstStyle/>
                    <a:p>
                      <a:pPr marL="0" lvl="0" indent="0" algn="l" rtl="0">
                        <a:spcBef>
                          <a:spcPts val="0"/>
                        </a:spcBef>
                        <a:spcAft>
                          <a:spcPts val="0"/>
                        </a:spcAft>
                        <a:buNone/>
                      </a:pPr>
                      <a:r>
                        <a:rPr lang="nl-BE" sz="1100"/>
                        <a:t>Weten wie er verantwoordelijk is binnen de feitelijke vereniging, ook wanneer er bestuurswijzigingen hebben plaatsgevonden. </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nl-BE" sz="1100"/>
                        <a:t>7</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74350">
                <a:tc>
                  <a:txBody>
                    <a:bodyPr/>
                    <a:lstStyle/>
                    <a:p>
                      <a:pPr marL="0" lvl="0" indent="0" algn="l" rtl="0">
                        <a:spcBef>
                          <a:spcPts val="0"/>
                        </a:spcBef>
                        <a:spcAft>
                          <a:spcPts val="0"/>
                        </a:spcAft>
                        <a:buNone/>
                      </a:pPr>
                      <a:r>
                        <a:rPr lang="nl-BE" sz="1100"/>
                        <a:t>De mogelijke verbanden (e.g. subsidies, lid van een federatie, koepel ...) en de categorie (e.g. sport, jeugd, cultuur ...) van een feitelijke vereniging kennen. </a:t>
                      </a:r>
                      <a:endParaRPr sz="11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nl-BE" sz="1100"/>
                        <a:t>6</a:t>
                      </a:r>
                      <a:endParaRPr sz="11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74350">
                <a:tc>
                  <a:txBody>
                    <a:bodyPr/>
                    <a:lstStyle/>
                    <a:p>
                      <a:pPr marL="0" lvl="0" indent="0" algn="l" rtl="0">
                        <a:spcBef>
                          <a:spcPts val="0"/>
                        </a:spcBef>
                        <a:spcAft>
                          <a:spcPts val="0"/>
                        </a:spcAft>
                        <a:buNone/>
                      </a:pPr>
                      <a:r>
                        <a:rPr lang="nl-BE" sz="1100"/>
                        <a:t>Als lokale overheid/Vlaamse overheidsinstantie wil ik identificerende gegevens van feitelijke verenigingen en hun vertegenwoordigers kunnen uitwisselen met belanghebbende diensten. </a:t>
                      </a:r>
                      <a:endParaRPr sz="11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nl-BE" sz="1100"/>
                        <a:t>5 </a:t>
                      </a:r>
                      <a:endParaRPr sz="11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09275">
                <a:tc>
                  <a:txBody>
                    <a:bodyPr/>
                    <a:lstStyle/>
                    <a:p>
                      <a:pPr marL="0" lvl="0" indent="0" algn="l" rtl="0">
                        <a:spcBef>
                          <a:spcPts val="0"/>
                        </a:spcBef>
                        <a:spcAft>
                          <a:spcPts val="0"/>
                        </a:spcAft>
                        <a:buNone/>
                      </a:pPr>
                      <a:r>
                        <a:rPr lang="nl-BE" sz="900"/>
                        <a:t>...</a:t>
                      </a:r>
                      <a:endParaRPr sz="900"/>
                    </a:p>
                  </a:txBody>
                  <a:tcPr marL="91425" marR="91425" marT="91425" marB="91425">
                    <a:lnT w="9525" cap="flat" cmpd="sng">
                      <a:solidFill>
                        <a:srgbClr val="9E9E9E"/>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r>
                        <a:rPr lang="nl-BE" sz="900"/>
                        <a:t>...</a:t>
                      </a:r>
                      <a:endParaRPr sz="900"/>
                    </a:p>
                  </a:txBody>
                  <a:tcPr marL="91425" marR="91425" marT="91425" marB="91425">
                    <a:lnT w="9525" cap="flat" cmpd="sng">
                      <a:solidFill>
                        <a:srgbClr val="9E9E9E"/>
                      </a:solidFill>
                      <a:prstDash val="solid"/>
                      <a:round/>
                      <a:headEnd type="none" w="sm" len="sm"/>
                      <a:tailEnd type="none" w="sm" len="sm"/>
                    </a:lnT>
                    <a:solidFill>
                      <a:srgbClr val="FFFFFF"/>
                    </a:solidFill>
                  </a:tcPr>
                </a:tc>
                <a:extLst>
                  <a:ext uri="{0D108BD9-81ED-4DB2-BD59-A6C34878D82A}">
                    <a16:rowId xmlns:a16="http://schemas.microsoft.com/office/drawing/2014/main" val="10006"/>
                  </a:ext>
                </a:extLst>
              </a:tr>
            </a:tbl>
          </a:graphicData>
        </a:graphic>
      </p:graphicFrame>
      <p:sp>
        <p:nvSpPr>
          <p:cNvPr id="575" name="Google Shape;575;p86"/>
          <p:cNvSpPr/>
          <p:nvPr/>
        </p:nvSpPr>
        <p:spPr>
          <a:xfrm>
            <a:off x="629800" y="4380675"/>
            <a:ext cx="1483500" cy="601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87"/>
          <p:cNvPicPr preferRelativeResize="0"/>
          <p:nvPr/>
        </p:nvPicPr>
        <p:blipFill>
          <a:blip r:embed="rId3">
            <a:alphaModFix/>
          </a:blip>
          <a:stretch>
            <a:fillRect/>
          </a:stretch>
        </p:blipFill>
        <p:spPr>
          <a:xfrm>
            <a:off x="457800" y="1794950"/>
            <a:ext cx="3815601" cy="2451824"/>
          </a:xfrm>
          <a:prstGeom prst="rect">
            <a:avLst/>
          </a:prstGeom>
          <a:noFill/>
          <a:ln w="9525" cap="flat" cmpd="sng">
            <a:solidFill>
              <a:schemeClr val="dk2"/>
            </a:solidFill>
            <a:prstDash val="solid"/>
            <a:round/>
            <a:headEnd type="none" w="sm" len="sm"/>
            <a:tailEnd type="none" w="sm" len="sm"/>
          </a:ln>
        </p:spPr>
      </p:pic>
      <p:sp>
        <p:nvSpPr>
          <p:cNvPr id="581" name="Google Shape;581;p87"/>
          <p:cNvSpPr txBox="1">
            <a:spLocks noGrp="1"/>
          </p:cNvSpPr>
          <p:nvPr>
            <p:ph type="title"/>
          </p:nvPr>
        </p:nvSpPr>
        <p:spPr>
          <a:xfrm>
            <a:off x="457800" y="336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Oefening 4:</a:t>
            </a:r>
            <a:endParaRPr sz="2400" b="1">
              <a:latin typeface="Arial"/>
              <a:ea typeface="Arial"/>
              <a:cs typeface="Arial"/>
              <a:sym typeface="Arial"/>
            </a:endParaRPr>
          </a:p>
          <a:p>
            <a:pPr marL="0" lvl="0" indent="0" algn="l" rtl="0">
              <a:spcBef>
                <a:spcPts val="0"/>
              </a:spcBef>
              <a:spcAft>
                <a:spcPts val="0"/>
              </a:spcAft>
              <a:buNone/>
            </a:pPr>
            <a:r>
              <a:rPr lang="nl-BE" sz="2100" b="1">
                <a:latin typeface="Arial"/>
                <a:ea typeface="Arial"/>
                <a:cs typeface="Arial"/>
                <a:sym typeface="Arial"/>
              </a:rPr>
              <a:t>Welke gegevens zijn er </a:t>
            </a:r>
            <a:br>
              <a:rPr lang="nl-BE" sz="2100" b="1">
                <a:latin typeface="Arial"/>
                <a:ea typeface="Arial"/>
                <a:cs typeface="Arial"/>
                <a:sym typeface="Arial"/>
              </a:rPr>
            </a:br>
            <a:r>
              <a:rPr lang="nl-BE" sz="2100" b="1">
                <a:latin typeface="Arial"/>
                <a:ea typeface="Arial"/>
                <a:cs typeface="Arial"/>
                <a:sym typeface="Arial"/>
              </a:rPr>
              <a:t>nodig om deze use </a:t>
            </a:r>
            <a:br>
              <a:rPr lang="nl-BE" sz="2100" b="1">
                <a:latin typeface="Arial"/>
                <a:ea typeface="Arial"/>
                <a:cs typeface="Arial"/>
                <a:sym typeface="Arial"/>
              </a:rPr>
            </a:br>
            <a:r>
              <a:rPr lang="nl-BE" sz="2100" b="1">
                <a:latin typeface="Arial"/>
                <a:ea typeface="Arial"/>
                <a:cs typeface="Arial"/>
                <a:sym typeface="Arial"/>
              </a:rPr>
              <a:t>cases te verwezenlijken? </a:t>
            </a:r>
            <a:endParaRPr sz="2100" b="1">
              <a:latin typeface="Arial"/>
              <a:ea typeface="Arial"/>
              <a:cs typeface="Arial"/>
              <a:sym typeface="Arial"/>
            </a:endParaRPr>
          </a:p>
        </p:txBody>
      </p:sp>
      <p:graphicFrame>
        <p:nvGraphicFramePr>
          <p:cNvPr id="582" name="Google Shape;582;p87"/>
          <p:cNvGraphicFramePr/>
          <p:nvPr/>
        </p:nvGraphicFramePr>
        <p:xfrm>
          <a:off x="4321650" y="152400"/>
          <a:ext cx="4746150" cy="4849910"/>
        </p:xfrm>
        <a:graphic>
          <a:graphicData uri="http://schemas.openxmlformats.org/drawingml/2006/table">
            <a:tbl>
              <a:tblPr>
                <a:noFill/>
                <a:tableStyleId>{E5512F37-0EFB-4C82-B26B-891545CD02E4}</a:tableStyleId>
              </a:tblPr>
              <a:tblGrid>
                <a:gridCol w="984475">
                  <a:extLst>
                    <a:ext uri="{9D8B030D-6E8A-4147-A177-3AD203B41FA5}">
                      <a16:colId xmlns:a16="http://schemas.microsoft.com/office/drawing/2014/main" val="20000"/>
                    </a:ext>
                  </a:extLst>
                </a:gridCol>
                <a:gridCol w="3761675">
                  <a:extLst>
                    <a:ext uri="{9D8B030D-6E8A-4147-A177-3AD203B41FA5}">
                      <a16:colId xmlns:a16="http://schemas.microsoft.com/office/drawing/2014/main" val="20001"/>
                    </a:ext>
                  </a:extLst>
                </a:gridCol>
              </a:tblGrid>
              <a:tr h="306350">
                <a:tc>
                  <a:txBody>
                    <a:bodyPr/>
                    <a:lstStyle/>
                    <a:p>
                      <a:pPr marL="0" lvl="0" indent="0" algn="l" rtl="0">
                        <a:spcBef>
                          <a:spcPts val="0"/>
                        </a:spcBef>
                        <a:spcAft>
                          <a:spcPts val="0"/>
                        </a:spcAft>
                        <a:buNone/>
                      </a:pPr>
                      <a:r>
                        <a:rPr lang="nl-BE" sz="800" b="1">
                          <a:solidFill>
                            <a:srgbClr val="FFFFFF"/>
                          </a:solidFill>
                        </a:rPr>
                        <a:t>Use case</a:t>
                      </a:r>
                      <a:endParaRPr sz="800" b="1">
                        <a:solidFill>
                          <a:srgbClr val="FFFFFF"/>
                        </a:solidFill>
                      </a:endParaRPr>
                    </a:p>
                  </a:txBody>
                  <a:tcPr marL="91425" marR="91425" marT="91425" marB="91425">
                    <a:solidFill>
                      <a:srgbClr val="999999"/>
                    </a:solidFill>
                  </a:tcPr>
                </a:tc>
                <a:tc>
                  <a:txBody>
                    <a:bodyPr/>
                    <a:lstStyle/>
                    <a:p>
                      <a:pPr marL="0" lvl="0" indent="0" algn="l" rtl="0">
                        <a:spcBef>
                          <a:spcPts val="0"/>
                        </a:spcBef>
                        <a:spcAft>
                          <a:spcPts val="0"/>
                        </a:spcAft>
                        <a:buNone/>
                      </a:pPr>
                      <a:r>
                        <a:rPr lang="nl-BE" sz="900" b="1">
                          <a:solidFill>
                            <a:srgbClr val="FFFFFF"/>
                          </a:solidFill>
                        </a:rPr>
                        <a:t>Gegevens vereist</a:t>
                      </a:r>
                      <a:endParaRPr sz="900" b="1">
                        <a:solidFill>
                          <a:srgbClr val="FFFFFF"/>
                        </a:solidFill>
                      </a:endParaRPr>
                    </a:p>
                  </a:txBody>
                  <a:tcPr marL="91425" marR="91425" marT="91425" marB="91425">
                    <a:solidFill>
                      <a:srgbClr val="999999"/>
                    </a:solidFill>
                  </a:tcPr>
                </a:tc>
                <a:extLst>
                  <a:ext uri="{0D108BD9-81ED-4DB2-BD59-A6C34878D82A}">
                    <a16:rowId xmlns:a16="http://schemas.microsoft.com/office/drawing/2014/main" val="10000"/>
                  </a:ext>
                </a:extLst>
              </a:tr>
              <a:tr h="1386100">
                <a:tc>
                  <a:txBody>
                    <a:bodyPr/>
                    <a:lstStyle/>
                    <a:p>
                      <a:pPr marL="0" lvl="0" indent="0" algn="l" rtl="0">
                        <a:spcBef>
                          <a:spcPts val="0"/>
                        </a:spcBef>
                        <a:spcAft>
                          <a:spcPts val="0"/>
                        </a:spcAft>
                        <a:buNone/>
                      </a:pPr>
                      <a:r>
                        <a:rPr lang="nl-BE" sz="800" b="1"/>
                        <a:t>Identificering van</a:t>
                      </a:r>
                      <a:endParaRPr sz="800" b="1"/>
                    </a:p>
                    <a:p>
                      <a:pPr marL="0" lvl="0" indent="0" algn="l" rtl="0">
                        <a:spcBef>
                          <a:spcPts val="0"/>
                        </a:spcBef>
                        <a:spcAft>
                          <a:spcPts val="0"/>
                        </a:spcAft>
                        <a:buNone/>
                      </a:pPr>
                      <a:r>
                        <a:rPr lang="nl-BE" sz="800" b="1"/>
                        <a:t>de feitelijke</a:t>
                      </a:r>
                      <a:endParaRPr sz="800" b="1"/>
                    </a:p>
                    <a:p>
                      <a:pPr marL="0" lvl="0" indent="0" algn="l" rtl="0">
                        <a:spcBef>
                          <a:spcPts val="0"/>
                        </a:spcBef>
                        <a:spcAft>
                          <a:spcPts val="0"/>
                        </a:spcAft>
                        <a:buNone/>
                      </a:pPr>
                      <a:r>
                        <a:rPr lang="nl-BE" sz="800" b="1"/>
                        <a:t>vereniging</a:t>
                      </a:r>
                      <a:endParaRPr sz="800" b="1"/>
                    </a:p>
                  </a:txBody>
                  <a:tcPr marL="91425" marR="91425" marT="91425" marB="91425">
                    <a:solidFill>
                      <a:srgbClr val="FFFFFF"/>
                    </a:solidFill>
                  </a:tcPr>
                </a:tc>
                <a:tc>
                  <a:txBody>
                    <a:bodyPr/>
                    <a:lstStyle/>
                    <a:p>
                      <a:pPr marL="457200" lvl="0" indent="-273050" algn="l" rtl="0">
                        <a:spcBef>
                          <a:spcPts val="0"/>
                        </a:spcBef>
                        <a:spcAft>
                          <a:spcPts val="0"/>
                        </a:spcAft>
                        <a:buSzPts val="700"/>
                        <a:buChar char="●"/>
                      </a:pPr>
                      <a:r>
                        <a:rPr lang="nl-BE" sz="700"/>
                        <a:t>Naam</a:t>
                      </a:r>
                      <a:endParaRPr sz="700"/>
                    </a:p>
                    <a:p>
                      <a:pPr marL="457200" lvl="0" indent="-273050" algn="l" rtl="0">
                        <a:spcBef>
                          <a:spcPts val="0"/>
                        </a:spcBef>
                        <a:spcAft>
                          <a:spcPts val="0"/>
                        </a:spcAft>
                        <a:buSzPts val="700"/>
                        <a:buChar char="●"/>
                      </a:pPr>
                      <a:r>
                        <a:rPr lang="nl-BE" sz="700"/>
                        <a:t>Website</a:t>
                      </a:r>
                      <a:endParaRPr sz="700"/>
                    </a:p>
                    <a:p>
                      <a:pPr marL="457200" lvl="0" indent="-273050" algn="l" rtl="0">
                        <a:spcBef>
                          <a:spcPts val="0"/>
                        </a:spcBef>
                        <a:spcAft>
                          <a:spcPts val="0"/>
                        </a:spcAft>
                        <a:buSzPts val="700"/>
                        <a:buChar char="●"/>
                      </a:pPr>
                      <a:r>
                        <a:rPr lang="nl-BE" sz="700"/>
                        <a:t>Type feitelijke vereniging (e.g. sport, jeugd, cultuur ...)</a:t>
                      </a:r>
                      <a:endParaRPr sz="700"/>
                    </a:p>
                    <a:p>
                      <a:pPr marL="457200" lvl="0" indent="-273050" algn="l" rtl="0">
                        <a:spcBef>
                          <a:spcPts val="0"/>
                        </a:spcBef>
                        <a:spcAft>
                          <a:spcPts val="0"/>
                        </a:spcAft>
                        <a:buSzPts val="700"/>
                        <a:buChar char="●"/>
                      </a:pPr>
                      <a:r>
                        <a:rPr lang="nl-BE" sz="700"/>
                        <a:t>Discipline</a:t>
                      </a:r>
                      <a:endParaRPr sz="700"/>
                    </a:p>
                    <a:p>
                      <a:pPr marL="457200" lvl="0" indent="-273050" algn="l" rtl="0">
                        <a:spcBef>
                          <a:spcPts val="0"/>
                        </a:spcBef>
                        <a:spcAft>
                          <a:spcPts val="0"/>
                        </a:spcAft>
                        <a:buSzPts val="700"/>
                        <a:buChar char="●"/>
                      </a:pPr>
                      <a:r>
                        <a:rPr lang="nl-BE" sz="700"/>
                        <a:t>Doel en doelgroep</a:t>
                      </a:r>
                      <a:endParaRPr sz="700"/>
                    </a:p>
                    <a:p>
                      <a:pPr marL="457200" lvl="0" indent="-273050" algn="l" rtl="0">
                        <a:spcBef>
                          <a:spcPts val="0"/>
                        </a:spcBef>
                        <a:spcAft>
                          <a:spcPts val="0"/>
                        </a:spcAft>
                        <a:buSzPts val="700"/>
                        <a:buChar char="●"/>
                      </a:pPr>
                      <a:r>
                        <a:rPr lang="nl-BE" sz="700"/>
                        <a:t>Algemeen mailadres, gsm-nummer</a:t>
                      </a:r>
                      <a:endParaRPr sz="700"/>
                    </a:p>
                    <a:p>
                      <a:pPr marL="457200" lvl="0" indent="-273050" algn="l" rtl="0">
                        <a:spcBef>
                          <a:spcPts val="0"/>
                        </a:spcBef>
                        <a:spcAft>
                          <a:spcPts val="0"/>
                        </a:spcAft>
                        <a:buSzPts val="700"/>
                        <a:buChar char="●"/>
                      </a:pPr>
                      <a:r>
                        <a:rPr lang="nl-BE" sz="700"/>
                        <a:t>Samenstelling</a:t>
                      </a:r>
                      <a:endParaRPr sz="700"/>
                    </a:p>
                    <a:p>
                      <a:pPr marL="457200" lvl="0" indent="-273050" algn="l" rtl="0">
                        <a:spcBef>
                          <a:spcPts val="0"/>
                        </a:spcBef>
                        <a:spcAft>
                          <a:spcPts val="0"/>
                        </a:spcAft>
                        <a:buSzPts val="700"/>
                        <a:buChar char="●"/>
                      </a:pPr>
                      <a:r>
                        <a:rPr lang="nl-BE" sz="700"/>
                        <a:t>Beheerder(s) (Voorzitter - Secretaris)</a:t>
                      </a:r>
                      <a:endParaRPr sz="700"/>
                    </a:p>
                    <a:p>
                      <a:pPr marL="914400" lvl="1" indent="-273050" algn="l" rtl="0">
                        <a:spcBef>
                          <a:spcPts val="0"/>
                        </a:spcBef>
                        <a:spcAft>
                          <a:spcPts val="0"/>
                        </a:spcAft>
                        <a:buSzPts val="700"/>
                        <a:buChar char="○"/>
                      </a:pPr>
                      <a:r>
                        <a:rPr lang="nl-BE" sz="700"/>
                        <a:t>Contactgegevens (e.g. mailadres, gsm-nummer ...)</a:t>
                      </a:r>
                      <a:endParaRPr sz="700"/>
                    </a:p>
                    <a:p>
                      <a:pPr marL="914400" lvl="1" indent="-273050" algn="l" rtl="0">
                        <a:spcBef>
                          <a:spcPts val="0"/>
                        </a:spcBef>
                        <a:spcAft>
                          <a:spcPts val="0"/>
                        </a:spcAft>
                        <a:buSzPts val="700"/>
                        <a:buChar char="○"/>
                      </a:pPr>
                      <a:r>
                        <a:rPr lang="nl-BE" sz="700"/>
                        <a:t>Rijksregisternummer</a:t>
                      </a:r>
                      <a:endParaRPr sz="700"/>
                    </a:p>
                    <a:p>
                      <a:pPr marL="914400" lvl="1" indent="-273050" algn="l" rtl="0">
                        <a:spcBef>
                          <a:spcPts val="0"/>
                        </a:spcBef>
                        <a:spcAft>
                          <a:spcPts val="0"/>
                        </a:spcAft>
                        <a:buSzPts val="700"/>
                        <a:buChar char="○"/>
                      </a:pPr>
                      <a:r>
                        <a:rPr lang="nl-BE" sz="700"/>
                        <a:t>Naam</a:t>
                      </a:r>
                      <a:endParaRPr sz="700"/>
                    </a:p>
                    <a:p>
                      <a:pPr marL="914400" lvl="1" indent="-273050" algn="l" rtl="0">
                        <a:spcBef>
                          <a:spcPts val="0"/>
                        </a:spcBef>
                        <a:spcAft>
                          <a:spcPts val="0"/>
                        </a:spcAft>
                        <a:buSzPts val="700"/>
                        <a:buChar char="○"/>
                      </a:pPr>
                      <a:r>
                        <a:rPr lang="nl-BE" sz="700"/>
                        <a:t>Adres</a:t>
                      </a:r>
                      <a:endParaRPr sz="700"/>
                    </a:p>
                    <a:p>
                      <a:pPr marL="457200" lvl="0" indent="-273050" algn="l" rtl="0">
                        <a:spcBef>
                          <a:spcPts val="0"/>
                        </a:spcBef>
                        <a:spcAft>
                          <a:spcPts val="0"/>
                        </a:spcAft>
                        <a:buSzPts val="700"/>
                        <a:buChar char="●"/>
                      </a:pPr>
                      <a:r>
                        <a:rPr lang="nl-BE" sz="700"/>
                        <a:t>Onderscheid postadres en adres van de werking? </a:t>
                      </a:r>
                      <a:endParaRPr sz="700"/>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nl-BE" sz="800" b="1"/>
                        <a:t>Activiteiten</a:t>
                      </a:r>
                      <a:endParaRPr sz="800" b="1"/>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457200" lvl="0" indent="-273050" algn="l" rtl="0">
                        <a:spcBef>
                          <a:spcPts val="0"/>
                        </a:spcBef>
                        <a:spcAft>
                          <a:spcPts val="0"/>
                        </a:spcAft>
                        <a:buSzPts val="700"/>
                        <a:buChar char="●"/>
                      </a:pPr>
                      <a:r>
                        <a:rPr lang="nl-BE" sz="700"/>
                        <a:t>Type activiteiten (e.g. sport, studentenvereniging, straatfeest ...)</a:t>
                      </a:r>
                      <a:endParaRPr sz="700"/>
                    </a:p>
                    <a:p>
                      <a:pPr marL="457200" lvl="0" indent="-273050" algn="l" rtl="0">
                        <a:spcBef>
                          <a:spcPts val="0"/>
                        </a:spcBef>
                        <a:spcAft>
                          <a:spcPts val="0"/>
                        </a:spcAft>
                        <a:buSzPts val="700"/>
                        <a:buChar char="●"/>
                      </a:pPr>
                      <a:r>
                        <a:rPr lang="nl-BE" sz="700"/>
                        <a:t>Locatie van de activiteiten</a:t>
                      </a:r>
                      <a:endParaRPr sz="700"/>
                    </a:p>
                    <a:p>
                      <a:pPr marL="457200" lvl="0" indent="-273050" algn="l" rtl="0">
                        <a:spcBef>
                          <a:spcPts val="0"/>
                        </a:spcBef>
                        <a:spcAft>
                          <a:spcPts val="0"/>
                        </a:spcAft>
                        <a:buSzPts val="700"/>
                        <a:buChar char="●"/>
                      </a:pPr>
                      <a:r>
                        <a:rPr lang="nl-BE" sz="700"/>
                        <a:t>Kalender van bijkomsten / activiteiten </a:t>
                      </a:r>
                      <a:endParaRPr sz="700"/>
                    </a:p>
                  </a:txBody>
                  <a:tcPr marL="91425" marR="91425" marT="91425" marB="91425">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nl-BE" sz="800" b="1"/>
                        <a:t>Erkenning</a:t>
                      </a:r>
                      <a:endParaRPr sz="8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457200" lvl="0" indent="-273050" algn="l" rtl="0">
                        <a:spcBef>
                          <a:spcPts val="0"/>
                        </a:spcBef>
                        <a:spcAft>
                          <a:spcPts val="0"/>
                        </a:spcAft>
                        <a:buSzPts val="700"/>
                        <a:buChar char="●"/>
                      </a:pPr>
                      <a:r>
                        <a:rPr lang="nl-BE" sz="700"/>
                        <a:t>Start en einddatum van de erkenning</a:t>
                      </a:r>
                      <a:endParaRPr sz="700"/>
                    </a:p>
                    <a:p>
                      <a:pPr marL="457200" lvl="0" indent="-273050" algn="l" rtl="0">
                        <a:spcBef>
                          <a:spcPts val="0"/>
                        </a:spcBef>
                        <a:spcAft>
                          <a:spcPts val="0"/>
                        </a:spcAft>
                        <a:buSzPts val="700"/>
                        <a:buChar char="●"/>
                      </a:pPr>
                      <a:r>
                        <a:rPr lang="nl-BE" sz="700"/>
                        <a:t>Type erkenning - Definiëring van de erkenning </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06350">
                <a:tc>
                  <a:txBody>
                    <a:bodyPr/>
                    <a:lstStyle/>
                    <a:p>
                      <a:pPr marL="0" lvl="0" indent="0" algn="l" rtl="0">
                        <a:spcBef>
                          <a:spcPts val="0"/>
                        </a:spcBef>
                        <a:spcAft>
                          <a:spcPts val="0"/>
                        </a:spcAft>
                        <a:buNone/>
                      </a:pPr>
                      <a:r>
                        <a:rPr lang="nl-BE" sz="800" b="1"/>
                        <a:t>Financieel</a:t>
                      </a:r>
                      <a:endParaRPr sz="800"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457200" lvl="0" indent="-273050" algn="l" rtl="0">
                        <a:spcBef>
                          <a:spcPts val="0"/>
                        </a:spcBef>
                        <a:spcAft>
                          <a:spcPts val="0"/>
                        </a:spcAft>
                        <a:buSzPts val="700"/>
                        <a:buChar char="●"/>
                      </a:pPr>
                      <a:r>
                        <a:rPr lang="nl-BE" sz="700"/>
                        <a:t>Bankrekeningnummer</a:t>
                      </a:r>
                      <a:endParaRPr sz="700"/>
                    </a:p>
                    <a:p>
                      <a:pPr marL="457200" lvl="0" indent="-273050" algn="l" rtl="0">
                        <a:spcBef>
                          <a:spcPts val="0"/>
                        </a:spcBef>
                        <a:spcAft>
                          <a:spcPts val="0"/>
                        </a:spcAft>
                        <a:buClr>
                          <a:srgbClr val="FF9900"/>
                        </a:buClr>
                        <a:buSzPts val="700"/>
                        <a:buChar char="●"/>
                      </a:pPr>
                      <a:r>
                        <a:rPr lang="nl-BE" sz="700" b="1">
                          <a:solidFill>
                            <a:srgbClr val="FF9900"/>
                          </a:solidFill>
                        </a:rPr>
                        <a:t>Begroting - jaarrekening</a:t>
                      </a:r>
                      <a:endParaRPr sz="700" b="1">
                        <a:solidFill>
                          <a:srgbClr val="FF9900"/>
                        </a:solidFill>
                      </a:endParaRPr>
                    </a:p>
                    <a:p>
                      <a:pPr marL="457200" lvl="0" indent="-273050" algn="l" rtl="0">
                        <a:spcBef>
                          <a:spcPts val="0"/>
                        </a:spcBef>
                        <a:spcAft>
                          <a:spcPts val="0"/>
                        </a:spcAft>
                        <a:buClr>
                          <a:srgbClr val="FF9900"/>
                        </a:buClr>
                        <a:buSzPts val="700"/>
                        <a:buChar char="●"/>
                      </a:pPr>
                      <a:r>
                        <a:rPr lang="nl-BE" sz="700" b="1">
                          <a:solidFill>
                            <a:srgbClr val="FF9900"/>
                          </a:solidFill>
                        </a:rPr>
                        <a:t>Inkomsten activiteiten (lidgeld, …)</a:t>
                      </a:r>
                      <a:endParaRPr sz="700" b="1">
                        <a:solidFill>
                          <a:srgbClr val="FF9900"/>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15250">
                <a:tc>
                  <a:txBody>
                    <a:bodyPr/>
                    <a:lstStyle/>
                    <a:p>
                      <a:pPr marL="0" lvl="0" indent="0" algn="l" rtl="0">
                        <a:spcBef>
                          <a:spcPts val="0"/>
                        </a:spcBef>
                        <a:spcAft>
                          <a:spcPts val="0"/>
                        </a:spcAft>
                        <a:buNone/>
                      </a:pPr>
                      <a:r>
                        <a:rPr lang="nl-BE" sz="800" b="1"/>
                        <a:t>Locatie</a:t>
                      </a:r>
                      <a:endParaRPr sz="800"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457200" lvl="0" indent="-273050" algn="l" rtl="0">
                        <a:spcBef>
                          <a:spcPts val="0"/>
                        </a:spcBef>
                        <a:spcAft>
                          <a:spcPts val="0"/>
                        </a:spcAft>
                        <a:buSzPts val="700"/>
                        <a:buChar char="●"/>
                      </a:pPr>
                      <a:r>
                        <a:rPr lang="nl-BE" sz="700"/>
                        <a:t>Adres van de feitelijke vereniging - Straat, gemeente, postcode, land</a:t>
                      </a:r>
                      <a:endParaRPr sz="700"/>
                    </a:p>
                    <a:p>
                      <a:pPr marL="457200" lvl="0" indent="-273050" algn="l" rtl="0">
                        <a:spcBef>
                          <a:spcPts val="0"/>
                        </a:spcBef>
                        <a:spcAft>
                          <a:spcPts val="0"/>
                        </a:spcAft>
                        <a:buSzPts val="700"/>
                        <a:buChar char="●"/>
                      </a:pPr>
                      <a:r>
                        <a:rPr lang="nl-BE" sz="700"/>
                        <a:t>Infrastructuur - Adres (of locatie) waar de activiteiten plaatsvinden</a:t>
                      </a:r>
                      <a:endParaRPr sz="7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705175">
                <a:tc>
                  <a:txBody>
                    <a:bodyPr/>
                    <a:lstStyle/>
                    <a:p>
                      <a:pPr marL="0" lvl="0" indent="0" algn="l" rtl="0">
                        <a:spcBef>
                          <a:spcPts val="0"/>
                        </a:spcBef>
                        <a:spcAft>
                          <a:spcPts val="0"/>
                        </a:spcAft>
                        <a:buNone/>
                      </a:pPr>
                      <a:r>
                        <a:rPr lang="nl-BE" sz="700" b="1"/>
                        <a:t>Organisatorisch</a:t>
                      </a:r>
                      <a:endParaRPr sz="700" b="1"/>
                    </a:p>
                  </a:txBody>
                  <a:tcPr marL="91425" marR="91425" marT="91425" marB="91425">
                    <a:lnT w="9525" cap="flat" cmpd="sng">
                      <a:solidFill>
                        <a:srgbClr val="9E9E9E"/>
                      </a:solidFill>
                      <a:prstDash val="solid"/>
                      <a:round/>
                      <a:headEnd type="none" w="sm" len="sm"/>
                      <a:tailEnd type="none" w="sm" len="sm"/>
                    </a:lnT>
                    <a:solidFill>
                      <a:srgbClr val="FFFFFF"/>
                    </a:solidFill>
                  </a:tcPr>
                </a:tc>
                <a:tc>
                  <a:txBody>
                    <a:bodyPr/>
                    <a:lstStyle/>
                    <a:p>
                      <a:pPr marL="457200" lvl="0" indent="-273050" algn="l" rtl="0">
                        <a:spcBef>
                          <a:spcPts val="0"/>
                        </a:spcBef>
                        <a:spcAft>
                          <a:spcPts val="0"/>
                        </a:spcAft>
                        <a:buSzPts val="700"/>
                        <a:buChar char="●"/>
                      </a:pPr>
                      <a:r>
                        <a:rPr lang="nl-BE" sz="700"/>
                        <a:t>Organisatiestructuur (e.g. fv, vzw, nv, vennootschappen ...)</a:t>
                      </a:r>
                      <a:endParaRPr sz="700"/>
                    </a:p>
                    <a:p>
                      <a:pPr marL="457200" lvl="0" indent="-273050" algn="l" rtl="0">
                        <a:spcBef>
                          <a:spcPts val="0"/>
                        </a:spcBef>
                        <a:spcAft>
                          <a:spcPts val="0"/>
                        </a:spcAft>
                        <a:buSzPts val="700"/>
                        <a:buChar char="●"/>
                      </a:pPr>
                      <a:r>
                        <a:rPr lang="nl-BE" sz="700"/>
                        <a:t>Aangesloten bij een koepelorganisatie</a:t>
                      </a:r>
                      <a:endParaRPr sz="700"/>
                    </a:p>
                    <a:p>
                      <a:pPr marL="457200" lvl="0" indent="-273050" algn="l" rtl="0">
                        <a:spcBef>
                          <a:spcPts val="0"/>
                        </a:spcBef>
                        <a:spcAft>
                          <a:spcPts val="0"/>
                        </a:spcAft>
                        <a:buSzPts val="700"/>
                        <a:buChar char="●"/>
                      </a:pPr>
                      <a:r>
                        <a:rPr lang="nl-BE" sz="700"/>
                        <a:t>Welke koepelorganisatie</a:t>
                      </a:r>
                      <a:endParaRPr sz="700"/>
                    </a:p>
                    <a:p>
                      <a:pPr marL="457200" lvl="0" indent="-273050" algn="l" rtl="0">
                        <a:spcBef>
                          <a:spcPts val="0"/>
                        </a:spcBef>
                        <a:spcAft>
                          <a:spcPts val="0"/>
                        </a:spcAft>
                        <a:buSzPts val="700"/>
                        <a:buChar char="●"/>
                      </a:pPr>
                      <a:r>
                        <a:rPr lang="nl-BE" sz="700"/>
                        <a:t>Bevoegdheden van deze koepelorganisatie</a:t>
                      </a:r>
                      <a:endParaRPr sz="700"/>
                    </a:p>
                    <a:p>
                      <a:pPr marL="457200" lvl="0" indent="-273050" algn="l" rtl="0">
                        <a:spcBef>
                          <a:spcPts val="0"/>
                        </a:spcBef>
                        <a:spcAft>
                          <a:spcPts val="0"/>
                        </a:spcAft>
                        <a:buSzPts val="700"/>
                        <a:buChar char="●"/>
                      </a:pPr>
                      <a:r>
                        <a:rPr lang="nl-BE" sz="700"/>
                        <a:t>Verbonden aan andere organisaties</a:t>
                      </a:r>
                      <a:endParaRPr sz="700"/>
                    </a:p>
                    <a:p>
                      <a:pPr marL="457200" lvl="0" indent="-273050" algn="l" rtl="0">
                        <a:spcBef>
                          <a:spcPts val="0"/>
                        </a:spcBef>
                        <a:spcAft>
                          <a:spcPts val="0"/>
                        </a:spcAft>
                        <a:buSzPts val="700"/>
                        <a:buChar char="●"/>
                      </a:pPr>
                      <a:r>
                        <a:rPr lang="nl-BE" sz="700"/>
                        <a:t>Heeft de vereniging deelverenigingen</a:t>
                      </a:r>
                      <a:endParaRPr sz="700"/>
                    </a:p>
                    <a:p>
                      <a:pPr marL="457200" lvl="0" indent="-273050" algn="l" rtl="0">
                        <a:spcBef>
                          <a:spcPts val="0"/>
                        </a:spcBef>
                        <a:spcAft>
                          <a:spcPts val="0"/>
                        </a:spcAft>
                        <a:buSzPts val="700"/>
                        <a:buChar char="●"/>
                      </a:pPr>
                      <a:r>
                        <a:rPr lang="nl-BE" sz="700"/>
                        <a:t>Lid van adviesraden</a:t>
                      </a:r>
                      <a:endParaRPr sz="700"/>
                    </a:p>
                    <a:p>
                      <a:pPr marL="457200" lvl="0" indent="-273050" algn="l" rtl="0">
                        <a:spcBef>
                          <a:spcPts val="0"/>
                        </a:spcBef>
                        <a:spcAft>
                          <a:spcPts val="0"/>
                        </a:spcAft>
                        <a:buSzPts val="700"/>
                        <a:buChar char="●"/>
                      </a:pPr>
                      <a:r>
                        <a:rPr lang="nl-BE" sz="700"/>
                        <a:t>Leden met een belangrijke functie (e.g. voorzitter, secretaris, penningmeester ...)</a:t>
                      </a:r>
                      <a:endParaRPr sz="700"/>
                    </a:p>
                  </a:txBody>
                  <a:tcPr marL="91425" marR="91425" marT="91425" marB="91425">
                    <a:lnT w="9525" cap="flat" cmpd="sng">
                      <a:solidFill>
                        <a:srgbClr val="9E9E9E"/>
                      </a:solidFill>
                      <a:prstDash val="solid"/>
                      <a:round/>
                      <a:headEnd type="none" w="sm" len="sm"/>
                      <a:tailEnd type="none" w="sm" len="sm"/>
                    </a:lnT>
                    <a:solidFill>
                      <a:srgbClr val="FFFFFF"/>
                    </a:solidFill>
                  </a:tcPr>
                </a:tc>
                <a:extLst>
                  <a:ext uri="{0D108BD9-81ED-4DB2-BD59-A6C34878D82A}">
                    <a16:rowId xmlns:a16="http://schemas.microsoft.com/office/drawing/2014/main" val="10006"/>
                  </a:ext>
                </a:extLst>
              </a:tr>
            </a:tbl>
          </a:graphicData>
        </a:graphic>
      </p:graphicFrame>
      <p:sp>
        <p:nvSpPr>
          <p:cNvPr id="583" name="Google Shape;583;p87"/>
          <p:cNvSpPr/>
          <p:nvPr/>
        </p:nvSpPr>
        <p:spPr>
          <a:xfrm>
            <a:off x="629800" y="4380675"/>
            <a:ext cx="1483500" cy="601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Hoe ziet de planning eruit?</a:t>
            </a:r>
            <a:endParaRPr sz="3200" b="1"/>
          </a:p>
          <a:p>
            <a:pPr marL="0" marR="0" lvl="0" indent="0" algn="l" rtl="0">
              <a:lnSpc>
                <a:spcPct val="100000"/>
              </a:lnSpc>
              <a:spcBef>
                <a:spcPts val="0"/>
              </a:spcBef>
              <a:spcAft>
                <a:spcPts val="0"/>
              </a:spcAft>
              <a:buNone/>
            </a:pPr>
            <a:r>
              <a:rPr lang="nl-BE" sz="2500" b="1" i="1">
                <a:solidFill>
                  <a:schemeClr val="dk1"/>
                </a:solidFill>
              </a:rPr>
              <a:t>OSLO-traject</a:t>
            </a:r>
            <a:endParaRPr sz="2500" b="1" i="1">
              <a:solidFill>
                <a:schemeClr val="dk1"/>
              </a:solidFill>
            </a:endParaRPr>
          </a:p>
        </p:txBody>
      </p:sp>
      <p:sp>
        <p:nvSpPr>
          <p:cNvPr id="589" name="Google Shape;589;p88"/>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0" name="Google Shape;590;p88"/>
          <p:cNvSpPr txBox="1"/>
          <p:nvPr/>
        </p:nvSpPr>
        <p:spPr>
          <a:xfrm>
            <a:off x="745175" y="1385625"/>
            <a:ext cx="74838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nl-BE" sz="1300"/>
              <a:t>Startdatum: 20 april 2021</a:t>
            </a:r>
            <a:endParaRPr sz="1300"/>
          </a:p>
          <a:p>
            <a:pPr marL="457200" lvl="0" indent="-311150" algn="l" rtl="0">
              <a:lnSpc>
                <a:spcPct val="115000"/>
              </a:lnSpc>
              <a:spcBef>
                <a:spcPts val="0"/>
              </a:spcBef>
              <a:spcAft>
                <a:spcPts val="0"/>
              </a:spcAft>
              <a:buSzPts val="1300"/>
              <a:buChar char="●"/>
            </a:pPr>
            <a:r>
              <a:rPr lang="nl-BE" sz="1300"/>
              <a:t>Duur: 9 maanden</a:t>
            </a:r>
            <a:endParaRPr sz="1300"/>
          </a:p>
        </p:txBody>
      </p:sp>
      <p:grpSp>
        <p:nvGrpSpPr>
          <p:cNvPr id="591" name="Google Shape;591;p88"/>
          <p:cNvGrpSpPr/>
          <p:nvPr/>
        </p:nvGrpSpPr>
        <p:grpSpPr>
          <a:xfrm>
            <a:off x="7668772" y="2295491"/>
            <a:ext cx="1474927" cy="1530490"/>
            <a:chOff x="3048000" y="2295578"/>
            <a:chExt cx="1524000" cy="2847953"/>
          </a:xfrm>
        </p:grpSpPr>
        <p:grpSp>
          <p:nvGrpSpPr>
            <p:cNvPr id="592" name="Google Shape;592;p88"/>
            <p:cNvGrpSpPr/>
            <p:nvPr/>
          </p:nvGrpSpPr>
          <p:grpSpPr>
            <a:xfrm>
              <a:off x="3048000" y="2295578"/>
              <a:ext cx="1524000" cy="2847953"/>
              <a:chOff x="0" y="2295575"/>
              <a:chExt cx="1524000" cy="2837455"/>
            </a:xfrm>
          </p:grpSpPr>
          <p:sp>
            <p:nvSpPr>
              <p:cNvPr id="593" name="Google Shape;593;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Implementatie van de draft specificatie</a:t>
              </a:r>
              <a:endParaRPr sz="1100" b="1">
                <a:solidFill>
                  <a:srgbClr val="5E5E5E"/>
                </a:solidFill>
                <a:latin typeface="Roboto"/>
                <a:ea typeface="Roboto"/>
                <a:cs typeface="Roboto"/>
                <a:sym typeface="Roboto"/>
              </a:endParaRPr>
            </a:p>
          </p:txBody>
        </p:sp>
        <p:sp>
          <p:nvSpPr>
            <p:cNvPr id="596" name="Google Shape;596;p88"/>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Augustus - oktober</a:t>
              </a:r>
              <a:endParaRPr sz="1000">
                <a:solidFill>
                  <a:srgbClr val="5E5E5E"/>
                </a:solidFill>
                <a:latin typeface="Roboto"/>
                <a:ea typeface="Roboto"/>
                <a:cs typeface="Roboto"/>
                <a:sym typeface="Roboto"/>
              </a:endParaRPr>
            </a:p>
          </p:txBody>
        </p:sp>
      </p:grpSp>
      <p:grpSp>
        <p:nvGrpSpPr>
          <p:cNvPr id="597" name="Google Shape;597;p88"/>
          <p:cNvGrpSpPr/>
          <p:nvPr/>
        </p:nvGrpSpPr>
        <p:grpSpPr>
          <a:xfrm>
            <a:off x="6193871" y="2295490"/>
            <a:ext cx="1474927" cy="1530492"/>
            <a:chOff x="3048000" y="2295575"/>
            <a:chExt cx="1524000" cy="2847956"/>
          </a:xfrm>
        </p:grpSpPr>
        <p:grpSp>
          <p:nvGrpSpPr>
            <p:cNvPr id="598" name="Google Shape;598;p88"/>
            <p:cNvGrpSpPr/>
            <p:nvPr/>
          </p:nvGrpSpPr>
          <p:grpSpPr>
            <a:xfrm>
              <a:off x="3048000" y="2295578"/>
              <a:ext cx="1524000" cy="2847953"/>
              <a:chOff x="0" y="2295575"/>
              <a:chExt cx="1524000" cy="2837455"/>
            </a:xfrm>
          </p:grpSpPr>
          <p:sp>
            <p:nvSpPr>
              <p:cNvPr id="599" name="Google Shape;599;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1" name="Google Shape;601;p88"/>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02" name="Google Shape;602;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Thematische werkgroep 4</a:t>
              </a:r>
              <a:endParaRPr sz="1100" b="1">
                <a:solidFill>
                  <a:srgbClr val="5E5E5E"/>
                </a:solidFill>
                <a:latin typeface="Roboto"/>
                <a:ea typeface="Roboto"/>
                <a:cs typeface="Roboto"/>
                <a:sym typeface="Roboto"/>
              </a:endParaRPr>
            </a:p>
          </p:txBody>
        </p:sp>
        <p:sp>
          <p:nvSpPr>
            <p:cNvPr id="603" name="Google Shape;603;p88"/>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6 juli</a:t>
              </a:r>
              <a:endParaRPr sz="1000">
                <a:solidFill>
                  <a:srgbClr val="5E5E5E"/>
                </a:solidFill>
                <a:latin typeface="Roboto"/>
                <a:ea typeface="Roboto"/>
                <a:cs typeface="Roboto"/>
                <a:sym typeface="Roboto"/>
              </a:endParaRPr>
            </a:p>
          </p:txBody>
        </p:sp>
      </p:grpSp>
      <p:grpSp>
        <p:nvGrpSpPr>
          <p:cNvPr id="604" name="Google Shape;604;p88"/>
          <p:cNvGrpSpPr/>
          <p:nvPr/>
        </p:nvGrpSpPr>
        <p:grpSpPr>
          <a:xfrm>
            <a:off x="4718971" y="2295490"/>
            <a:ext cx="1474927" cy="1530492"/>
            <a:chOff x="3048000" y="2295575"/>
            <a:chExt cx="1524000" cy="2847956"/>
          </a:xfrm>
        </p:grpSpPr>
        <p:grpSp>
          <p:nvGrpSpPr>
            <p:cNvPr id="605" name="Google Shape;605;p88"/>
            <p:cNvGrpSpPr/>
            <p:nvPr/>
          </p:nvGrpSpPr>
          <p:grpSpPr>
            <a:xfrm>
              <a:off x="3048000" y="2295578"/>
              <a:ext cx="1524000" cy="2847953"/>
              <a:chOff x="0" y="2295575"/>
              <a:chExt cx="1524000" cy="2837455"/>
            </a:xfrm>
          </p:grpSpPr>
          <p:sp>
            <p:nvSpPr>
              <p:cNvPr id="606" name="Google Shape;606;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8" name="Google Shape;608;p88"/>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09" name="Google Shape;609;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Thematische werkgroep 3</a:t>
              </a:r>
              <a:endParaRPr sz="1100" b="1">
                <a:solidFill>
                  <a:srgbClr val="5E5E5E"/>
                </a:solidFill>
                <a:latin typeface="Roboto"/>
                <a:ea typeface="Roboto"/>
                <a:cs typeface="Roboto"/>
                <a:sym typeface="Roboto"/>
              </a:endParaRPr>
            </a:p>
          </p:txBody>
        </p:sp>
        <p:sp>
          <p:nvSpPr>
            <p:cNvPr id="610" name="Google Shape;610;p88"/>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15 juni</a:t>
              </a:r>
              <a:endParaRPr sz="1000">
                <a:solidFill>
                  <a:srgbClr val="5E5E5E"/>
                </a:solidFill>
                <a:latin typeface="Roboto"/>
                <a:ea typeface="Roboto"/>
                <a:cs typeface="Roboto"/>
                <a:sym typeface="Roboto"/>
              </a:endParaRPr>
            </a:p>
          </p:txBody>
        </p:sp>
      </p:grpSp>
      <p:grpSp>
        <p:nvGrpSpPr>
          <p:cNvPr id="611" name="Google Shape;611;p88"/>
          <p:cNvGrpSpPr/>
          <p:nvPr/>
        </p:nvGrpSpPr>
        <p:grpSpPr>
          <a:xfrm>
            <a:off x="3244070" y="2295490"/>
            <a:ext cx="1474927" cy="1530492"/>
            <a:chOff x="3048000" y="2295575"/>
            <a:chExt cx="1524000" cy="2847956"/>
          </a:xfrm>
        </p:grpSpPr>
        <p:grpSp>
          <p:nvGrpSpPr>
            <p:cNvPr id="612" name="Google Shape;612;p88"/>
            <p:cNvGrpSpPr/>
            <p:nvPr/>
          </p:nvGrpSpPr>
          <p:grpSpPr>
            <a:xfrm>
              <a:off x="3048000" y="2295578"/>
              <a:ext cx="1524000" cy="2847953"/>
              <a:chOff x="0" y="2295575"/>
              <a:chExt cx="1524000" cy="2837455"/>
            </a:xfrm>
          </p:grpSpPr>
          <p:sp>
            <p:nvSpPr>
              <p:cNvPr id="613" name="Google Shape;613;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88"/>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16" name="Google Shape;616;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Thematische werkgroep 2</a:t>
              </a:r>
              <a:endParaRPr sz="1100" b="1">
                <a:solidFill>
                  <a:srgbClr val="5E5E5E"/>
                </a:solidFill>
                <a:latin typeface="Roboto"/>
                <a:ea typeface="Roboto"/>
                <a:cs typeface="Roboto"/>
                <a:sym typeface="Roboto"/>
              </a:endParaRPr>
            </a:p>
          </p:txBody>
        </p:sp>
        <p:sp>
          <p:nvSpPr>
            <p:cNvPr id="617" name="Google Shape;617;p88"/>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25 mei</a:t>
              </a:r>
              <a:endParaRPr sz="1000">
                <a:solidFill>
                  <a:srgbClr val="5E5E5E"/>
                </a:solidFill>
                <a:latin typeface="Roboto"/>
                <a:ea typeface="Roboto"/>
                <a:cs typeface="Roboto"/>
                <a:sym typeface="Roboto"/>
              </a:endParaRPr>
            </a:p>
          </p:txBody>
        </p:sp>
      </p:grpSp>
      <p:grpSp>
        <p:nvGrpSpPr>
          <p:cNvPr id="618" name="Google Shape;618;p88"/>
          <p:cNvGrpSpPr/>
          <p:nvPr/>
        </p:nvGrpSpPr>
        <p:grpSpPr>
          <a:xfrm>
            <a:off x="1769091" y="2295493"/>
            <a:ext cx="1474877" cy="1530488"/>
            <a:chOff x="1515975" y="2295580"/>
            <a:chExt cx="1525524" cy="2847950"/>
          </a:xfrm>
        </p:grpSpPr>
        <p:sp>
          <p:nvSpPr>
            <p:cNvPr id="619" name="Google Shape;619;p88"/>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8"/>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8"/>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FFFFFF"/>
                  </a:solidFill>
                  <a:latin typeface="Roboto"/>
                  <a:ea typeface="Roboto"/>
                  <a:cs typeface="Roboto"/>
                  <a:sym typeface="Roboto"/>
                </a:rPr>
                <a:t>Thematische werkgroep 1</a:t>
              </a:r>
              <a:endParaRPr sz="1100" b="1">
                <a:solidFill>
                  <a:srgbClr val="FFFFFF"/>
                </a:solidFill>
                <a:latin typeface="Roboto"/>
                <a:ea typeface="Roboto"/>
                <a:cs typeface="Roboto"/>
                <a:sym typeface="Roboto"/>
              </a:endParaRPr>
            </a:p>
          </p:txBody>
        </p:sp>
        <p:sp>
          <p:nvSpPr>
            <p:cNvPr id="622" name="Google Shape;622;p88"/>
            <p:cNvSpPr txBox="1"/>
            <p:nvPr/>
          </p:nvSpPr>
          <p:spPr>
            <a:xfrm>
              <a:off x="1692702" y="2299318"/>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1B786E"/>
                  </a:solidFill>
                  <a:latin typeface="Roboto"/>
                  <a:ea typeface="Roboto"/>
                  <a:cs typeface="Roboto"/>
                  <a:sym typeface="Roboto"/>
                </a:rPr>
                <a:t>4 mei</a:t>
              </a:r>
              <a:endParaRPr sz="1000">
                <a:solidFill>
                  <a:srgbClr val="1B786E"/>
                </a:solidFill>
                <a:latin typeface="Roboto"/>
                <a:ea typeface="Roboto"/>
                <a:cs typeface="Roboto"/>
                <a:sym typeface="Roboto"/>
              </a:endParaRPr>
            </a:p>
          </p:txBody>
        </p:sp>
        <p:cxnSp>
          <p:nvCxnSpPr>
            <p:cNvPr id="623" name="Google Shape;623;p88"/>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24" name="Google Shape;624;p88"/>
          <p:cNvGrpSpPr/>
          <p:nvPr/>
        </p:nvGrpSpPr>
        <p:grpSpPr>
          <a:xfrm>
            <a:off x="303400" y="2295493"/>
            <a:ext cx="1474877" cy="1530488"/>
            <a:chOff x="1515975" y="2295580"/>
            <a:chExt cx="1525524" cy="2847950"/>
          </a:xfrm>
        </p:grpSpPr>
        <p:sp>
          <p:nvSpPr>
            <p:cNvPr id="625" name="Google Shape;625;p88"/>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8"/>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8"/>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FFFFFF"/>
                  </a:solidFill>
                  <a:latin typeface="Roboto"/>
                  <a:ea typeface="Roboto"/>
                  <a:cs typeface="Roboto"/>
                  <a:sym typeface="Roboto"/>
                </a:rPr>
                <a:t>Business werkgroep</a:t>
              </a:r>
              <a:endParaRPr sz="1100" b="1">
                <a:solidFill>
                  <a:srgbClr val="FFFFFF"/>
                </a:solidFill>
                <a:latin typeface="Roboto"/>
                <a:ea typeface="Roboto"/>
                <a:cs typeface="Roboto"/>
                <a:sym typeface="Roboto"/>
              </a:endParaRPr>
            </a:p>
          </p:txBody>
        </p:sp>
        <p:sp>
          <p:nvSpPr>
            <p:cNvPr id="628" name="Google Shape;628;p88"/>
            <p:cNvSpPr txBox="1"/>
            <p:nvPr/>
          </p:nvSpPr>
          <p:spPr>
            <a:xfrm>
              <a:off x="1692702" y="2299318"/>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1B786E"/>
                  </a:solidFill>
                  <a:latin typeface="Roboto"/>
                  <a:ea typeface="Roboto"/>
                  <a:cs typeface="Roboto"/>
                  <a:sym typeface="Roboto"/>
                </a:rPr>
                <a:t>20 april</a:t>
              </a:r>
              <a:endParaRPr sz="1000">
                <a:solidFill>
                  <a:srgbClr val="1B786E"/>
                </a:solidFill>
                <a:latin typeface="Roboto"/>
                <a:ea typeface="Roboto"/>
                <a:cs typeface="Roboto"/>
                <a:sym typeface="Roboto"/>
              </a:endParaRPr>
            </a:p>
          </p:txBody>
        </p:sp>
        <p:cxnSp>
          <p:nvCxnSpPr>
            <p:cNvPr id="629" name="Google Shape;629;p88"/>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UML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635" name="Google Shape;635;p8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nl-BE" sz="1400">
                <a:solidFill>
                  <a:srgbClr val="4C4C4C"/>
                </a:solidFill>
              </a:rPr>
              <a:t>Voornaamste concepten</a:t>
            </a:r>
            <a:endParaRPr sz="1400">
              <a:solidFill>
                <a:srgbClr val="4C4C4C"/>
              </a:solidFill>
            </a:endParaRPr>
          </a:p>
        </p:txBody>
      </p:sp>
      <p:sp>
        <p:nvSpPr>
          <p:cNvPr id="636" name="Google Shape;636;p8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0"/>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sp>
        <p:nvSpPr>
          <p:cNvPr id="642" name="Google Shape;642;p90"/>
          <p:cNvSpPr txBox="1"/>
          <p:nvPr/>
        </p:nvSpPr>
        <p:spPr>
          <a:xfrm>
            <a:off x="764600" y="1305200"/>
            <a:ext cx="6881100" cy="2946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300"/>
              <a:buFont typeface="Arial"/>
              <a:buNone/>
            </a:pPr>
            <a:r>
              <a:rPr lang="nl-BE" sz="1300" b="1" i="0" u="none" strike="noStrike" cap="none">
                <a:solidFill>
                  <a:srgbClr val="000000"/>
                </a:solidFill>
                <a:latin typeface="Arial"/>
                <a:ea typeface="Arial"/>
                <a:cs typeface="Arial"/>
                <a:sym typeface="Arial"/>
              </a:rPr>
              <a:t>BASISCONCEPTEN UML</a:t>
            </a:r>
            <a:endParaRPr sz="1100" b="0" i="0" u="none" strike="noStrike" cap="none">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Eerste concepten zullen toegelicht worden op basis van de input uit de business werkgroep</a:t>
            </a:r>
            <a:endParaRPr sz="1100" b="0"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Doorheen de verschillende thematische werkgroepen zullen we het model echter verder uitbouwen in </a:t>
            </a:r>
            <a:r>
              <a:rPr lang="nl-BE" sz="1100" b="1" i="0" u="none" strike="noStrike" cap="none">
                <a:solidFill>
                  <a:srgbClr val="000000"/>
                </a:solidFill>
                <a:latin typeface="Arial"/>
                <a:ea typeface="Arial"/>
                <a:cs typeface="Arial"/>
                <a:sym typeface="Arial"/>
              </a:rPr>
              <a:t>UML</a:t>
            </a:r>
            <a:endParaRPr sz="1100" b="1"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De volgende slides zullen kort de concepten toelichten op basis van een korte use case</a:t>
            </a:r>
            <a:endParaRPr sz="1100" b="0"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300"/>
              <a:buFont typeface="Arial"/>
              <a:buNone/>
            </a:pPr>
            <a:r>
              <a:rPr lang="nl-BE" sz="1300" b="1" i="0" u="none" strike="noStrike" cap="none">
                <a:solidFill>
                  <a:srgbClr val="000000"/>
                </a:solidFill>
                <a:latin typeface="Arial"/>
                <a:ea typeface="Arial"/>
                <a:cs typeface="Arial"/>
                <a:sym typeface="Arial"/>
              </a:rPr>
              <a:t>USE CASE</a:t>
            </a:r>
            <a:endParaRPr sz="1300" b="1" i="0" u="none" strike="noStrike" cap="none">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Use case voor het uitleggen van de voornaamste UML concepten:</a:t>
            </a:r>
            <a:r>
              <a:rPr lang="nl-BE" sz="1100"/>
              <a:t> </a:t>
            </a:r>
            <a:r>
              <a:rPr lang="nl-BE" sz="1100" b="1" i="0" u="none" strike="noStrike" cap="none">
                <a:solidFill>
                  <a:srgbClr val="000000"/>
                </a:solidFill>
                <a:latin typeface="Arial"/>
                <a:ea typeface="Arial"/>
                <a:cs typeface="Arial"/>
                <a:sym typeface="Arial"/>
              </a:rPr>
              <a:t>Adoptie van een dier uit het asiel door een persoon</a:t>
            </a:r>
            <a:endParaRPr sz="1100" b="1"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12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1"/>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nl-BE" sz="2800">
                <a:latin typeface="Arial"/>
                <a:ea typeface="Arial"/>
                <a:cs typeface="Arial"/>
                <a:sym typeface="Arial"/>
              </a:rPr>
              <a:t>Concepten of klassen</a:t>
            </a:r>
            <a:endParaRPr sz="2800">
              <a:latin typeface="Arial"/>
              <a:ea typeface="Arial"/>
              <a:cs typeface="Arial"/>
              <a:sym typeface="Arial"/>
            </a:endParaRPr>
          </a:p>
        </p:txBody>
      </p:sp>
      <p:grpSp>
        <p:nvGrpSpPr>
          <p:cNvPr id="648" name="Google Shape;648;p91"/>
          <p:cNvGrpSpPr/>
          <p:nvPr/>
        </p:nvGrpSpPr>
        <p:grpSpPr>
          <a:xfrm>
            <a:off x="1500425" y="1244963"/>
            <a:ext cx="1863000" cy="866400"/>
            <a:chOff x="1500425" y="1244963"/>
            <a:chExt cx="1863000" cy="866400"/>
          </a:xfrm>
        </p:grpSpPr>
        <p:sp>
          <p:nvSpPr>
            <p:cNvPr id="649" name="Google Shape;649;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0" name="Google Shape;650;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651" name="Google Shape;651;p91"/>
          <p:cNvGrpSpPr/>
          <p:nvPr/>
        </p:nvGrpSpPr>
        <p:grpSpPr>
          <a:xfrm>
            <a:off x="5573675" y="1206013"/>
            <a:ext cx="1863000" cy="866400"/>
            <a:chOff x="1500425" y="1244963"/>
            <a:chExt cx="1863000" cy="866400"/>
          </a:xfrm>
        </p:grpSpPr>
        <p:sp>
          <p:nvSpPr>
            <p:cNvPr id="652" name="Google Shape;652;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654" name="Google Shape;654;p91"/>
          <p:cNvGrpSpPr/>
          <p:nvPr/>
        </p:nvGrpSpPr>
        <p:grpSpPr>
          <a:xfrm>
            <a:off x="1500425" y="3519088"/>
            <a:ext cx="1863000" cy="866400"/>
            <a:chOff x="1500425" y="1244963"/>
            <a:chExt cx="1863000" cy="866400"/>
          </a:xfrm>
        </p:grpSpPr>
        <p:sp>
          <p:nvSpPr>
            <p:cNvPr id="655" name="Google Shape;655;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6" name="Google Shape;656;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657" name="Google Shape;657;p91"/>
          <p:cNvGrpSpPr/>
          <p:nvPr/>
        </p:nvGrpSpPr>
        <p:grpSpPr>
          <a:xfrm>
            <a:off x="5552475" y="3519088"/>
            <a:ext cx="1863000" cy="866400"/>
            <a:chOff x="1500425" y="1244963"/>
            <a:chExt cx="1863000" cy="866400"/>
          </a:xfrm>
        </p:grpSpPr>
        <p:sp>
          <p:nvSpPr>
            <p:cNvPr id="658" name="Google Shape;658;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9" name="Google Shape;659;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2"/>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nl-BE" sz="2800">
                <a:latin typeface="Arial"/>
                <a:ea typeface="Arial"/>
                <a:cs typeface="Arial"/>
                <a:sym typeface="Arial"/>
              </a:rPr>
              <a:t>Relaties</a:t>
            </a:r>
            <a:endParaRPr sz="2800">
              <a:latin typeface="Arial"/>
              <a:ea typeface="Arial"/>
              <a:cs typeface="Arial"/>
              <a:sym typeface="Arial"/>
            </a:endParaRPr>
          </a:p>
        </p:txBody>
      </p:sp>
      <p:cxnSp>
        <p:nvCxnSpPr>
          <p:cNvPr id="665" name="Google Shape;665;p92"/>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sp>
        <p:nvSpPr>
          <p:cNvPr id="666" name="Google Shape;666;p92"/>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67" name="Google Shape;667;p92"/>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sp>
        <p:nvSpPr>
          <p:cNvPr id="668" name="Google Shape;668;p92"/>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69" name="Google Shape;669;p92"/>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sp>
        <p:nvSpPr>
          <p:cNvPr id="670" name="Google Shape;670;p92"/>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71" name="Google Shape;671;p92"/>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72" name="Google Shape;672;p92"/>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73" name="Google Shape;673;p92"/>
          <p:cNvCxnSpPr/>
          <p:nvPr/>
        </p:nvCxnSpPr>
        <p:spPr>
          <a:xfrm rot="10800000">
            <a:off x="6456542" y="2230845"/>
            <a:ext cx="0" cy="1129500"/>
          </a:xfrm>
          <a:prstGeom prst="straightConnector1">
            <a:avLst/>
          </a:prstGeom>
          <a:noFill/>
          <a:ln w="9525" cap="flat" cmpd="sng">
            <a:solidFill>
              <a:schemeClr val="accent2"/>
            </a:solidFill>
            <a:prstDash val="solid"/>
            <a:miter lim="800000"/>
            <a:headEnd type="none" w="sm" len="sm"/>
            <a:tailEnd type="none" w="sm" len="sm"/>
          </a:ln>
        </p:spPr>
      </p:cxnSp>
      <p:cxnSp>
        <p:nvCxnSpPr>
          <p:cNvPr id="674" name="Google Shape;674;p92"/>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675" name="Google Shape;675;p92"/>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contacpersoon bij</a:t>
            </a:r>
            <a:endParaRPr sz="1350" b="0" i="0" u="none" strike="noStrike" cap="none">
              <a:solidFill>
                <a:schemeClr val="dk1"/>
              </a:solidFill>
              <a:latin typeface="Calibri"/>
              <a:ea typeface="Calibri"/>
              <a:cs typeface="Calibri"/>
              <a:sym typeface="Calibri"/>
            </a:endParaRPr>
          </a:p>
        </p:txBody>
      </p:sp>
      <p:grpSp>
        <p:nvGrpSpPr>
          <p:cNvPr id="676" name="Google Shape;676;p92"/>
          <p:cNvGrpSpPr/>
          <p:nvPr/>
        </p:nvGrpSpPr>
        <p:grpSpPr>
          <a:xfrm>
            <a:off x="1500425" y="1244963"/>
            <a:ext cx="1863000" cy="866400"/>
            <a:chOff x="1500425" y="1244963"/>
            <a:chExt cx="1863000" cy="866400"/>
          </a:xfrm>
        </p:grpSpPr>
        <p:sp>
          <p:nvSpPr>
            <p:cNvPr id="677" name="Google Shape;677;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78" name="Google Shape;678;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679" name="Google Shape;679;p92"/>
          <p:cNvGrpSpPr/>
          <p:nvPr/>
        </p:nvGrpSpPr>
        <p:grpSpPr>
          <a:xfrm>
            <a:off x="5573675" y="1206013"/>
            <a:ext cx="1863000" cy="866400"/>
            <a:chOff x="1500425" y="1244963"/>
            <a:chExt cx="1863000" cy="866400"/>
          </a:xfrm>
        </p:grpSpPr>
        <p:sp>
          <p:nvSpPr>
            <p:cNvPr id="680" name="Google Shape;680;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1" name="Google Shape;681;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682" name="Google Shape;682;p92"/>
          <p:cNvGrpSpPr/>
          <p:nvPr/>
        </p:nvGrpSpPr>
        <p:grpSpPr>
          <a:xfrm>
            <a:off x="1500425" y="3519088"/>
            <a:ext cx="1863000" cy="866400"/>
            <a:chOff x="1500425" y="1244963"/>
            <a:chExt cx="1863000" cy="866400"/>
          </a:xfrm>
        </p:grpSpPr>
        <p:sp>
          <p:nvSpPr>
            <p:cNvPr id="683" name="Google Shape;683;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4" name="Google Shape;684;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685" name="Google Shape;685;p92"/>
          <p:cNvGrpSpPr/>
          <p:nvPr/>
        </p:nvGrpSpPr>
        <p:grpSpPr>
          <a:xfrm>
            <a:off x="5552475" y="3519088"/>
            <a:ext cx="1863000" cy="866400"/>
            <a:chOff x="1500425" y="1244963"/>
            <a:chExt cx="1863000" cy="866400"/>
          </a:xfrm>
        </p:grpSpPr>
        <p:sp>
          <p:nvSpPr>
            <p:cNvPr id="686" name="Google Shape;686;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7" name="Google Shape;687;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93"/>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nl-BE" sz="2800">
                <a:latin typeface="Arial"/>
                <a:ea typeface="Arial"/>
                <a:cs typeface="Arial"/>
                <a:sym typeface="Arial"/>
              </a:rPr>
              <a:t>Attribuëring</a:t>
            </a:r>
            <a:endParaRPr sz="2800">
              <a:latin typeface="Arial"/>
              <a:ea typeface="Arial"/>
              <a:cs typeface="Arial"/>
              <a:sym typeface="Arial"/>
            </a:endParaRPr>
          </a:p>
        </p:txBody>
      </p:sp>
      <p:sp>
        <p:nvSpPr>
          <p:cNvPr id="693" name="Google Shape;693;p93"/>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sp>
        <p:nvSpPr>
          <p:cNvPr id="694" name="Google Shape;694;p93"/>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sp>
        <p:nvSpPr>
          <p:cNvPr id="695" name="Google Shape;695;p93"/>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96" name="Google Shape;696;p93"/>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97" name="Google Shape;697;p93"/>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98" name="Google Shape;698;p93"/>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contacpersoon bij</a:t>
            </a:r>
            <a:endParaRPr sz="1350" b="0" i="0" u="none" strike="noStrike" cap="none">
              <a:solidFill>
                <a:schemeClr val="dk1"/>
              </a:solidFill>
              <a:latin typeface="Calibri"/>
              <a:ea typeface="Calibri"/>
              <a:cs typeface="Calibri"/>
              <a:sym typeface="Calibri"/>
            </a:endParaRPr>
          </a:p>
        </p:txBody>
      </p:sp>
      <p:grpSp>
        <p:nvGrpSpPr>
          <p:cNvPr id="699" name="Google Shape;699;p93"/>
          <p:cNvGrpSpPr/>
          <p:nvPr/>
        </p:nvGrpSpPr>
        <p:grpSpPr>
          <a:xfrm>
            <a:off x="1500425" y="1244963"/>
            <a:ext cx="1863000" cy="866400"/>
            <a:chOff x="1500425" y="1244963"/>
            <a:chExt cx="1863000" cy="866400"/>
          </a:xfrm>
        </p:grpSpPr>
        <p:sp>
          <p:nvSpPr>
            <p:cNvPr id="700" name="Google Shape;700;p9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01" name="Google Shape;701;p9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702" name="Google Shape;702;p93"/>
          <p:cNvGrpSpPr/>
          <p:nvPr/>
        </p:nvGrpSpPr>
        <p:grpSpPr>
          <a:xfrm>
            <a:off x="5573675" y="1206012"/>
            <a:ext cx="1863000" cy="1145711"/>
            <a:chOff x="1500425" y="1244963"/>
            <a:chExt cx="1863000" cy="1145711"/>
          </a:xfrm>
        </p:grpSpPr>
        <p:sp>
          <p:nvSpPr>
            <p:cNvPr id="703" name="Google Shape;703;p93"/>
            <p:cNvSpPr/>
            <p:nvPr/>
          </p:nvSpPr>
          <p:spPr>
            <a:xfrm>
              <a:off x="1500425" y="1559374"/>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04" name="Google Shape;704;p9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705" name="Google Shape;705;p93"/>
          <p:cNvGrpSpPr/>
          <p:nvPr/>
        </p:nvGrpSpPr>
        <p:grpSpPr>
          <a:xfrm>
            <a:off x="1500425" y="3519088"/>
            <a:ext cx="1863000" cy="1145718"/>
            <a:chOff x="1500425" y="1244963"/>
            <a:chExt cx="1863000" cy="1145718"/>
          </a:xfrm>
        </p:grpSpPr>
        <p:sp>
          <p:nvSpPr>
            <p:cNvPr id="706" name="Google Shape;706;p93"/>
            <p:cNvSpPr/>
            <p:nvPr/>
          </p:nvSpPr>
          <p:spPr>
            <a:xfrm>
              <a:off x="1500425" y="1559381"/>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07" name="Google Shape;707;p9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708" name="Google Shape;708;p93"/>
          <p:cNvGrpSpPr/>
          <p:nvPr/>
        </p:nvGrpSpPr>
        <p:grpSpPr>
          <a:xfrm>
            <a:off x="5552475" y="3519088"/>
            <a:ext cx="1863000" cy="866400"/>
            <a:chOff x="1500425" y="1244963"/>
            <a:chExt cx="1863000" cy="866400"/>
          </a:xfrm>
        </p:grpSpPr>
        <p:sp>
          <p:nvSpPr>
            <p:cNvPr id="709" name="Google Shape;709;p9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10" name="Google Shape;710;p93"/>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711" name="Google Shape;711;p93"/>
          <p:cNvSpPr txBox="1"/>
          <p:nvPr/>
        </p:nvSpPr>
        <p:spPr>
          <a:xfrm>
            <a:off x="1500425" y="1518050"/>
            <a:ext cx="1863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1000" b="0" i="0" u="none" strike="noStrike" cap="none">
              <a:solidFill>
                <a:srgbClr val="000000"/>
              </a:solidFill>
              <a:latin typeface="Arial"/>
              <a:ea typeface="Arial"/>
              <a:cs typeface="Arial"/>
              <a:sym typeface="Arial"/>
            </a:endParaRPr>
          </a:p>
        </p:txBody>
      </p:sp>
      <p:sp>
        <p:nvSpPr>
          <p:cNvPr id="712" name="Google Shape;712;p93"/>
          <p:cNvSpPr txBox="1"/>
          <p:nvPr/>
        </p:nvSpPr>
        <p:spPr>
          <a:xfrm>
            <a:off x="5525050" y="3784150"/>
            <a:ext cx="1863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13" name="Google Shape;713;p93"/>
          <p:cNvSpPr txBox="1"/>
          <p:nvPr/>
        </p:nvSpPr>
        <p:spPr>
          <a:xfrm>
            <a:off x="1500025" y="3833500"/>
            <a:ext cx="1863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14" name="Google Shape;714;p93"/>
          <p:cNvSpPr txBox="1"/>
          <p:nvPr/>
        </p:nvSpPr>
        <p:spPr>
          <a:xfrm>
            <a:off x="5573675" y="1532688"/>
            <a:ext cx="1863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cxnSp>
        <p:nvCxnSpPr>
          <p:cNvPr id="715" name="Google Shape;715;p93"/>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cxnSp>
        <p:nvCxnSpPr>
          <p:cNvPr id="716" name="Google Shape;716;p93"/>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cxnSp>
        <p:nvCxnSpPr>
          <p:cNvPr id="717" name="Google Shape;717;p93"/>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cxnSp>
        <p:nvCxnSpPr>
          <p:cNvPr id="718" name="Google Shape;718;p93"/>
          <p:cNvCxnSpPr/>
          <p:nvPr/>
        </p:nvCxnSpPr>
        <p:spPr>
          <a:xfrm rot="10800000">
            <a:off x="6456542" y="2510820"/>
            <a:ext cx="0" cy="925800"/>
          </a:xfrm>
          <a:prstGeom prst="straightConnector1">
            <a:avLst/>
          </a:prstGeom>
          <a:noFill/>
          <a:ln w="9525" cap="flat" cmpd="sng">
            <a:solidFill>
              <a:schemeClr val="accent2"/>
            </a:solidFill>
            <a:prstDash val="solid"/>
            <a:miter lim="800000"/>
            <a:headEnd type="none" w="sm" len="sm"/>
            <a:tailEnd type="none" w="sm" len="sm"/>
          </a:ln>
        </p:spPr>
      </p:cxnSp>
      <p:cxnSp>
        <p:nvCxnSpPr>
          <p:cNvPr id="719" name="Google Shape;719;p93"/>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6"/>
          <p:cNvSpPr/>
          <p:nvPr/>
        </p:nvSpPr>
        <p:spPr>
          <a:xfrm>
            <a:off x="3808500" y="29413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3" name="Google Shape;423;p76"/>
          <p:cNvSpPr/>
          <p:nvPr/>
        </p:nvSpPr>
        <p:spPr>
          <a:xfrm>
            <a:off x="3909366" y="30897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4" name="Google Shape;424;p76"/>
          <p:cNvSpPr/>
          <p:nvPr/>
        </p:nvSpPr>
        <p:spPr>
          <a:xfrm>
            <a:off x="4021077" y="30431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5" name="Google Shape;425;p76"/>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6"/>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76"/>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28" name="Google Shape;428;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Purpose of today</a:t>
            </a:r>
            <a:endParaRPr sz="3200" b="1" i="0" u="none" strike="noStrike" cap="none">
              <a:solidFill>
                <a:srgbClr val="000000"/>
              </a:solidFill>
              <a:latin typeface="Arial"/>
              <a:ea typeface="Arial"/>
              <a:cs typeface="Arial"/>
              <a:sym typeface="Arial"/>
            </a:endParaRPr>
          </a:p>
        </p:txBody>
      </p:sp>
      <p:sp>
        <p:nvSpPr>
          <p:cNvPr id="429" name="Google Shape;429;p76"/>
          <p:cNvSpPr/>
          <p:nvPr/>
        </p:nvSpPr>
        <p:spPr>
          <a:xfrm>
            <a:off x="4399325" y="1707325"/>
            <a:ext cx="35589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Samenvatting context &amp; Business werkgroep</a:t>
            </a:r>
            <a:endParaRPr sz="1100"/>
          </a:p>
        </p:txBody>
      </p:sp>
      <p:sp>
        <p:nvSpPr>
          <p:cNvPr id="430" name="Google Shape;430;p76"/>
          <p:cNvSpPr/>
          <p:nvPr/>
        </p:nvSpPr>
        <p:spPr>
          <a:xfrm>
            <a:off x="4399325" y="23491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Voorstelling verzamelde use cases</a:t>
            </a:r>
            <a:endParaRPr sz="1100"/>
          </a:p>
        </p:txBody>
      </p:sp>
      <p:sp>
        <p:nvSpPr>
          <p:cNvPr id="431" name="Google Shape;431;p76"/>
          <p:cNvSpPr/>
          <p:nvPr/>
        </p:nvSpPr>
        <p:spPr>
          <a:xfrm>
            <a:off x="3808475" y="360605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432" name="Google Shape;432;p76"/>
          <p:cNvSpPr/>
          <p:nvPr/>
        </p:nvSpPr>
        <p:spPr>
          <a:xfrm>
            <a:off x="4399325" y="3033875"/>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Voorstelling &amp; brainstorm sneuvelmodel</a:t>
            </a:r>
            <a:endParaRPr sz="1100"/>
          </a:p>
        </p:txBody>
      </p:sp>
      <p:sp>
        <p:nvSpPr>
          <p:cNvPr id="433" name="Google Shape;433;p76"/>
          <p:cNvSpPr/>
          <p:nvPr/>
        </p:nvSpPr>
        <p:spPr>
          <a:xfrm>
            <a:off x="3808475" y="16177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4" name="Google Shape;434;p76"/>
          <p:cNvSpPr/>
          <p:nvPr/>
        </p:nvSpPr>
        <p:spPr>
          <a:xfrm>
            <a:off x="3884673" y="16645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5" name="Google Shape;435;p76"/>
          <p:cNvSpPr/>
          <p:nvPr/>
        </p:nvSpPr>
        <p:spPr>
          <a:xfrm>
            <a:off x="4001904" y="17056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6" name="Google Shape;436;p76"/>
          <p:cNvSpPr/>
          <p:nvPr/>
        </p:nvSpPr>
        <p:spPr>
          <a:xfrm>
            <a:off x="3808475" y="22765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437" name="Google Shape;437;p76"/>
          <p:cNvSpPr/>
          <p:nvPr/>
        </p:nvSpPr>
        <p:spPr>
          <a:xfrm>
            <a:off x="4399325" y="3718650"/>
            <a:ext cx="34380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Overlopen van de bestaande standaarden</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4"/>
          <p:cNvSpPr txBox="1">
            <a:spLocks noGrp="1"/>
          </p:cNvSpPr>
          <p:nvPr>
            <p:ph type="title" idx="4294967295"/>
          </p:nvPr>
        </p:nvSpPr>
        <p:spPr>
          <a:xfrm>
            <a:off x="628651" y="273845"/>
            <a:ext cx="7886700" cy="7383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800">
                <a:latin typeface="Arial"/>
                <a:ea typeface="Arial"/>
                <a:cs typeface="Arial"/>
                <a:sym typeface="Arial"/>
              </a:rPr>
              <a:t>Voorbeeld: OSLO Persoon</a:t>
            </a:r>
            <a:endParaRPr sz="2800">
              <a:latin typeface="Arial"/>
              <a:ea typeface="Arial"/>
              <a:cs typeface="Arial"/>
              <a:sym typeface="Arial"/>
            </a:endParaRPr>
          </a:p>
        </p:txBody>
      </p:sp>
      <p:pic>
        <p:nvPicPr>
          <p:cNvPr id="725" name="Google Shape;725;p94"/>
          <p:cNvPicPr preferRelativeResize="0"/>
          <p:nvPr/>
        </p:nvPicPr>
        <p:blipFill rotWithShape="1">
          <a:blip r:embed="rId3">
            <a:alphaModFix/>
          </a:blip>
          <a:srcRect l="954" t="1837" r="688" b="22226"/>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95"/>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pic>
        <p:nvPicPr>
          <p:cNvPr id="731" name="Google Shape;731;p95"/>
          <p:cNvPicPr preferRelativeResize="0"/>
          <p:nvPr/>
        </p:nvPicPr>
        <p:blipFill rotWithShape="1">
          <a:blip r:embed="rId3">
            <a:alphaModFix/>
          </a:blip>
          <a:srcRect/>
          <a:stretch/>
        </p:blipFill>
        <p:spPr>
          <a:xfrm>
            <a:off x="903098" y="940700"/>
            <a:ext cx="7337802" cy="326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96"/>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pic>
        <p:nvPicPr>
          <p:cNvPr id="737" name="Google Shape;737;p96"/>
          <p:cNvPicPr preferRelativeResize="0"/>
          <p:nvPr/>
        </p:nvPicPr>
        <p:blipFill rotWithShape="1">
          <a:blip r:embed="rId3">
            <a:alphaModFix/>
          </a:blip>
          <a:srcRect/>
          <a:stretch/>
        </p:blipFill>
        <p:spPr>
          <a:xfrm>
            <a:off x="5896675" y="863050"/>
            <a:ext cx="3029728" cy="3826551"/>
          </a:xfrm>
          <a:prstGeom prst="rect">
            <a:avLst/>
          </a:prstGeom>
          <a:noFill/>
          <a:ln w="9525" cap="flat" cmpd="sng">
            <a:solidFill>
              <a:srgbClr val="000000"/>
            </a:solidFill>
            <a:prstDash val="solid"/>
            <a:round/>
            <a:headEnd type="none" w="sm" len="sm"/>
            <a:tailEnd type="none" w="sm" len="sm"/>
          </a:ln>
        </p:spPr>
      </p:pic>
      <p:pic>
        <p:nvPicPr>
          <p:cNvPr id="738" name="Google Shape;738;p96"/>
          <p:cNvPicPr preferRelativeResize="0"/>
          <p:nvPr/>
        </p:nvPicPr>
        <p:blipFill rotWithShape="1">
          <a:blip r:embed="rId4">
            <a:alphaModFix/>
          </a:blip>
          <a:srcRect l="1116" t="2066" r="911" b="22227"/>
          <a:stretch/>
        </p:blipFill>
        <p:spPr>
          <a:xfrm>
            <a:off x="578025" y="1282750"/>
            <a:ext cx="5117776" cy="3227624"/>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Sneuvelmodel opbouwen adhv verzamelde use cases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744" name="Google Shape;744;p9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9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8"/>
          <p:cNvSpPr txBox="1">
            <a:spLocks noGrp="1"/>
          </p:cNvSpPr>
          <p:nvPr>
            <p:ph type="body" idx="1"/>
          </p:nvPr>
        </p:nvSpPr>
        <p:spPr>
          <a:xfrm>
            <a:off x="540000" y="1194750"/>
            <a:ext cx="8064000" cy="2754000"/>
          </a:xfrm>
          <a:prstGeom prst="rect">
            <a:avLst/>
          </a:prstGeom>
          <a:noFill/>
          <a:ln>
            <a:noFill/>
          </a:ln>
        </p:spPr>
        <p:txBody>
          <a:bodyPr spcFirstLastPara="1" wrap="square" lIns="91425" tIns="91425" rIns="91425" bIns="91425" anchor="ctr" anchorCtr="0">
            <a:noAutofit/>
          </a:bodyPr>
          <a:lstStyle/>
          <a:p>
            <a:pPr marL="102870" lvl="0" indent="0" algn="ctr" rtl="0">
              <a:lnSpc>
                <a:spcPct val="90000"/>
              </a:lnSpc>
              <a:spcBef>
                <a:spcPts val="300"/>
              </a:spcBef>
              <a:spcAft>
                <a:spcPts val="0"/>
              </a:spcAft>
              <a:buSzPts val="1980"/>
              <a:buNone/>
            </a:pPr>
            <a:r>
              <a:rPr lang="nl-BE">
                <a:latin typeface="Arial"/>
                <a:ea typeface="Arial"/>
                <a:cs typeface="Arial"/>
                <a:sym typeface="Arial"/>
              </a:rPr>
              <a:t>Een </a:t>
            </a:r>
            <a:r>
              <a:rPr lang="nl-BE" b="1">
                <a:highlight>
                  <a:srgbClr val="FFFF00"/>
                </a:highlight>
                <a:latin typeface="Arial"/>
                <a:ea typeface="Arial"/>
                <a:cs typeface="Arial"/>
                <a:sym typeface="Arial"/>
              </a:rPr>
              <a:t>specifieke situatie voor gegevensuitwisseling</a:t>
            </a:r>
            <a:r>
              <a:rPr lang="nl-BE">
                <a:latin typeface="Arial"/>
                <a:ea typeface="Arial"/>
                <a:cs typeface="Arial"/>
                <a:sym typeface="Arial"/>
              </a:rPr>
              <a:t> waarvoor de datastandaard gebruikt kan worden.</a:t>
            </a:r>
            <a:endParaRPr>
              <a:latin typeface="Arial"/>
              <a:ea typeface="Arial"/>
              <a:cs typeface="Arial"/>
              <a:sym typeface="Arial"/>
            </a:endParaRPr>
          </a:p>
        </p:txBody>
      </p:sp>
      <p:sp>
        <p:nvSpPr>
          <p:cNvPr id="751" name="Google Shape;751;p9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Wat is een use case?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9"/>
          <p:cNvSpPr txBox="1"/>
          <p:nvPr/>
        </p:nvSpPr>
        <p:spPr>
          <a:xfrm>
            <a:off x="1319851" y="1346977"/>
            <a:ext cx="68880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1" i="1"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p99"/>
          <p:cNvSpPr txBox="1"/>
          <p:nvPr/>
        </p:nvSpPr>
        <p:spPr>
          <a:xfrm>
            <a:off x="1319850" y="3218900"/>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1" i="1" u="none" strike="noStrike" cap="none">
                <a:solidFill>
                  <a:srgbClr val="000000"/>
                </a:solidFill>
                <a:latin typeface="Arial"/>
                <a:ea typeface="Arial"/>
                <a:cs typeface="Arial"/>
                <a:sym typeface="Arial"/>
              </a:rPr>
              <a:t>Welke data hebben we nodig?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8" name="Google Shape;758;p99"/>
          <p:cNvSpPr/>
          <p:nvPr/>
        </p:nvSpPr>
        <p:spPr>
          <a:xfrm>
            <a:off x="781050" y="4122825"/>
            <a:ext cx="6991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9"/>
          <p:cNvSpPr/>
          <p:nvPr/>
        </p:nvSpPr>
        <p:spPr>
          <a:xfrm>
            <a:off x="781050" y="2683004"/>
            <a:ext cx="6927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99"/>
          <p:cNvPicPr preferRelativeResize="0"/>
          <p:nvPr/>
        </p:nvPicPr>
        <p:blipFill rotWithShape="1">
          <a:blip r:embed="rId3">
            <a:alphaModFix/>
          </a:blip>
          <a:srcRect/>
          <a:stretch/>
        </p:blipFill>
        <p:spPr>
          <a:xfrm>
            <a:off x="847701" y="1356147"/>
            <a:ext cx="350828" cy="350828"/>
          </a:xfrm>
          <a:prstGeom prst="rect">
            <a:avLst/>
          </a:prstGeom>
          <a:noFill/>
          <a:ln>
            <a:noFill/>
          </a:ln>
        </p:spPr>
      </p:pic>
      <p:pic>
        <p:nvPicPr>
          <p:cNvPr id="761" name="Google Shape;761;p99"/>
          <p:cNvPicPr preferRelativeResize="0"/>
          <p:nvPr/>
        </p:nvPicPr>
        <p:blipFill rotWithShape="1">
          <a:blip r:embed="rId4">
            <a:alphaModFix/>
          </a:blip>
          <a:srcRect/>
          <a:stretch/>
        </p:blipFill>
        <p:spPr>
          <a:xfrm>
            <a:off x="847701" y="3182165"/>
            <a:ext cx="380315" cy="380315"/>
          </a:xfrm>
          <a:prstGeom prst="rect">
            <a:avLst/>
          </a:prstGeom>
          <a:noFill/>
          <a:ln>
            <a:noFill/>
          </a:ln>
        </p:spPr>
      </p:pic>
      <p:sp>
        <p:nvSpPr>
          <p:cNvPr id="762" name="Google Shape;762;p99"/>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Use case</a:t>
            </a:r>
            <a:r>
              <a:rPr lang="nl-BE" sz="3000" b="1"/>
              <a:t> storyline</a:t>
            </a:r>
            <a:r>
              <a:rPr lang="nl-BE" sz="3000" b="1" i="0" u="none" strike="noStrike" cap="none">
                <a:solidFill>
                  <a:srgbClr val="000000"/>
                </a:solidFill>
                <a:latin typeface="Arial"/>
                <a:ea typeface="Arial"/>
                <a:cs typeface="Arial"/>
                <a:sym typeface="Arial"/>
              </a:rPr>
              <a:t> </a:t>
            </a:r>
            <a:r>
              <a:rPr lang="nl-BE" sz="3200" b="1" i="0" u="none" strike="noStrike" cap="none">
                <a:solidFill>
                  <a:srgbClr val="000000"/>
                </a:solidFill>
                <a:latin typeface="Arial"/>
                <a:ea typeface="Arial"/>
                <a:cs typeface="Arial"/>
                <a:sym typeface="Arial"/>
              </a:rPr>
              <a:t>- </a:t>
            </a:r>
            <a:r>
              <a:rPr lang="nl-BE" sz="2200" b="1"/>
              <a:t>aanvraag van een subsidie</a:t>
            </a:r>
            <a:endParaRPr sz="2200" b="1" i="0" u="none" strike="noStrike" cap="none">
              <a:solidFill>
                <a:srgbClr val="000000"/>
              </a:solidFill>
              <a:latin typeface="Arial"/>
              <a:ea typeface="Arial"/>
              <a:cs typeface="Arial"/>
              <a:sym typeface="Arial"/>
            </a:endParaRPr>
          </a:p>
        </p:txBody>
      </p:sp>
      <p:sp>
        <p:nvSpPr>
          <p:cNvPr id="763" name="Google Shape;763;p99"/>
          <p:cNvSpPr txBox="1"/>
          <p:nvPr/>
        </p:nvSpPr>
        <p:spPr>
          <a:xfrm>
            <a:off x="801000" y="1744126"/>
            <a:ext cx="6888000" cy="16527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nl-BE" sz="1100"/>
              <a:t>Een feitelijke vereniging vraagt een subsidie aan bij een lokaal bestuur (</a:t>
            </a:r>
            <a:r>
              <a:rPr lang="nl-BE" sz="1100" b="1"/>
              <a:t>publieke organisatie</a:t>
            </a:r>
            <a:r>
              <a:rPr lang="nl-BE" sz="1100"/>
              <a:t>). Deze subsidie is een </a:t>
            </a:r>
            <a:r>
              <a:rPr lang="nl-BE" sz="1100" b="1"/>
              <a:t>publieke dienstverlening</a:t>
            </a:r>
            <a:r>
              <a:rPr lang="nl-BE" sz="1100"/>
              <a:t>. Het lokaal bestuur wil enkele </a:t>
            </a:r>
            <a:r>
              <a:rPr lang="nl-BE" sz="1100" b="1"/>
              <a:t>identificerende gegevens</a:t>
            </a:r>
            <a:r>
              <a:rPr lang="nl-BE" sz="1100"/>
              <a:t> van de feitelijke vereniging kennen, waaronder de naam van de feitelijke vereniging, het adres en hun </a:t>
            </a:r>
            <a:r>
              <a:rPr lang="nl-BE" sz="1100" b="1"/>
              <a:t>leden</a:t>
            </a:r>
            <a:r>
              <a:rPr lang="nl-BE" sz="1100"/>
              <a:t> die de feitelijke vereniging vertegenwoordigen. Ik moet daarnaast ook controleren voor welke </a:t>
            </a:r>
            <a:r>
              <a:rPr lang="nl-BE" sz="1100" b="1"/>
              <a:t>activiteiten </a:t>
            </a:r>
            <a:r>
              <a:rPr lang="nl-BE" sz="1100"/>
              <a:t>de vereniging reeds </a:t>
            </a:r>
            <a:r>
              <a:rPr lang="nl-BE" sz="1100" b="1"/>
              <a:t>erkend </a:t>
            </a:r>
            <a:r>
              <a:rPr lang="nl-BE" sz="1100"/>
              <a:t>is bij het lokaal bestuur (publieke organisatie). Ik wil eveneens kunnen nakijken of die feitelijke vereniging is aangesloten bij een overkoepelende organisatie of </a:t>
            </a:r>
            <a:r>
              <a:rPr lang="nl-BE" sz="1100" b="1"/>
              <a:t>samenwerkingsverband</a:t>
            </a:r>
            <a:r>
              <a:rPr lang="nl-BE" sz="1100"/>
              <a:t>. </a:t>
            </a:r>
            <a:endParaRPr sz="1100"/>
          </a:p>
        </p:txBody>
      </p:sp>
      <p:sp>
        <p:nvSpPr>
          <p:cNvPr id="764" name="Google Shape;764;p99"/>
          <p:cNvSpPr txBox="1"/>
          <p:nvPr/>
        </p:nvSpPr>
        <p:spPr>
          <a:xfrm>
            <a:off x="832650" y="3665625"/>
            <a:ext cx="7487400" cy="909900"/>
          </a:xfrm>
          <a:prstGeom prst="rect">
            <a:avLst/>
          </a:prstGeom>
          <a:noFill/>
          <a:ln>
            <a:noFill/>
          </a:ln>
        </p:spPr>
        <p:txBody>
          <a:bodyPr spcFirstLastPara="1" wrap="square" lIns="68550" tIns="34275" rIns="68550" bIns="3427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BE" sz="1100"/>
              <a:t>Naam van de vereniging</a:t>
            </a:r>
            <a:endParaRPr sz="1100"/>
          </a:p>
          <a:p>
            <a:pPr marL="457200" marR="0" lvl="0" indent="-298450" algn="l" rtl="0">
              <a:lnSpc>
                <a:spcPct val="100000"/>
              </a:lnSpc>
              <a:spcBef>
                <a:spcPts val="0"/>
              </a:spcBef>
              <a:spcAft>
                <a:spcPts val="0"/>
              </a:spcAft>
              <a:buSzPts val="1100"/>
              <a:buChar char="➔"/>
            </a:pPr>
            <a:r>
              <a:rPr lang="nl-BE" sz="1100"/>
              <a:t>Adres / locatie / accommodatie</a:t>
            </a:r>
            <a:endParaRPr sz="1100"/>
          </a:p>
          <a:p>
            <a:pPr marL="457200" marR="0" lvl="0" indent="-298450" algn="l" rtl="0">
              <a:lnSpc>
                <a:spcPct val="100000"/>
              </a:lnSpc>
              <a:spcBef>
                <a:spcPts val="0"/>
              </a:spcBef>
              <a:spcAft>
                <a:spcPts val="0"/>
              </a:spcAft>
              <a:buSzPts val="1100"/>
              <a:buChar char="➔"/>
            </a:pPr>
            <a:r>
              <a:rPr lang="nl-BE" sz="1100"/>
              <a:t>Voornaamste leden (Naam, adres, rijksregisternummer of referentie naar rechtspersoon, contactgegevens …)</a:t>
            </a:r>
            <a:endParaRPr sz="1100"/>
          </a:p>
          <a:p>
            <a:pPr marL="457200" marR="0" lvl="0" indent="-298450" algn="l" rtl="0">
              <a:lnSpc>
                <a:spcPct val="100000"/>
              </a:lnSpc>
              <a:spcBef>
                <a:spcPts val="0"/>
              </a:spcBef>
              <a:spcAft>
                <a:spcPts val="0"/>
              </a:spcAft>
              <a:buSzPts val="1100"/>
              <a:buChar char="➔"/>
            </a:pPr>
            <a:r>
              <a:rPr lang="nl-BE" sz="1100"/>
              <a:t>Doel van de vereniging en/of erkende activiteiten</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00"/>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770" name="Google Shape;770;p100"/>
          <p:cNvSpPr txBox="1"/>
          <p:nvPr/>
        </p:nvSpPr>
        <p:spPr>
          <a:xfrm>
            <a:off x="436950" y="190650"/>
            <a:ext cx="4456500" cy="16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Use case storyline</a:t>
            </a:r>
            <a:br>
              <a:rPr lang="nl-BE" sz="2900" b="1" i="0" u="none" strike="noStrike" cap="none">
                <a:solidFill>
                  <a:srgbClr val="000000"/>
                </a:solidFill>
                <a:latin typeface="Arial"/>
                <a:ea typeface="Arial"/>
                <a:cs typeface="Arial"/>
                <a:sym typeface="Arial"/>
              </a:rPr>
            </a:br>
            <a:endParaRPr sz="800" b="1"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r>
              <a:rPr lang="nl-BE" sz="1100"/>
              <a:t>Vooraleer we de subsidie kunnen toekennen, dient het lokaal bestuur enkele identificerende gegevens van de </a:t>
            </a:r>
            <a:r>
              <a:rPr lang="nl-BE" sz="1100" b="1"/>
              <a:t>feitelijke vereniging</a:t>
            </a:r>
            <a:r>
              <a:rPr lang="nl-BE" sz="1100"/>
              <a:t> te kennen, waaronder de naam van de feitelijke vereniging, het adres (...)</a:t>
            </a:r>
            <a:endParaRPr sz="1400" b="0" i="1" u="none" strike="noStrike" cap="none">
              <a:solidFill>
                <a:srgbClr val="000000"/>
              </a:solidFill>
              <a:latin typeface="Arial"/>
              <a:ea typeface="Arial"/>
              <a:cs typeface="Arial"/>
              <a:sym typeface="Arial"/>
            </a:endParaRPr>
          </a:p>
        </p:txBody>
      </p:sp>
      <p:sp>
        <p:nvSpPr>
          <p:cNvPr id="771" name="Google Shape;771;p100"/>
          <p:cNvSpPr/>
          <p:nvPr/>
        </p:nvSpPr>
        <p:spPr>
          <a:xfrm>
            <a:off x="5370425" y="2142750"/>
            <a:ext cx="3450600" cy="6492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nl-BE" sz="1200" b="1" i="0" u="none" strike="noStrike" cap="none">
                <a:solidFill>
                  <a:schemeClr val="dk1"/>
                </a:solidFill>
                <a:latin typeface="Arial"/>
                <a:ea typeface="Arial"/>
                <a:cs typeface="Arial"/>
                <a:sym typeface="Arial"/>
              </a:rPr>
              <a:t>Hieronder kan </a:t>
            </a:r>
            <a:r>
              <a:rPr lang="nl-BE" sz="1200" b="1">
                <a:solidFill>
                  <a:schemeClr val="dk1"/>
                </a:solidFill>
              </a:rPr>
              <a:t>elke feitelijke vereniging</a:t>
            </a:r>
            <a:r>
              <a:rPr lang="nl-BE" sz="1200" b="1" i="0" u="none" strike="noStrike" cap="none">
                <a:solidFill>
                  <a:schemeClr val="dk1"/>
                </a:solidFill>
                <a:latin typeface="Arial"/>
                <a:ea typeface="Arial"/>
                <a:cs typeface="Arial"/>
                <a:sym typeface="Arial"/>
              </a:rPr>
              <a:t> begrepen worden: </a:t>
            </a:r>
            <a:endParaRPr sz="1200" b="1" i="0" u="none" strike="noStrike" cap="none">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nl-BE" sz="1200" b="1">
                <a:solidFill>
                  <a:schemeClr val="dk1"/>
                </a:solidFill>
              </a:rPr>
              <a:t>‘Gewone’ feitelijke verenigingen (o.a. met twee natuurlijke personen, alsook rechtspersonen, alsook andere feitelijke verenigingen)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Font typeface="Arial"/>
              <a:buChar char="●"/>
            </a:pPr>
            <a:r>
              <a:rPr lang="nl-BE" sz="1200" b="1">
                <a:solidFill>
                  <a:schemeClr val="dk1"/>
                </a:solidFill>
              </a:rPr>
              <a:t>Tijdelijke verenigingen</a:t>
            </a:r>
            <a:endParaRPr sz="1200" b="1">
              <a:solidFill>
                <a:schemeClr val="dk1"/>
              </a:solidFill>
            </a:endParaRPr>
          </a:p>
          <a:p>
            <a:pPr marL="457200" marR="0" lvl="0" indent="-304800" algn="l" rtl="0">
              <a:lnSpc>
                <a:spcPct val="115000"/>
              </a:lnSpc>
              <a:spcBef>
                <a:spcPts val="0"/>
              </a:spcBef>
              <a:spcAft>
                <a:spcPts val="0"/>
              </a:spcAft>
              <a:buClr>
                <a:schemeClr val="dk1"/>
              </a:buClr>
              <a:buSzPts val="1200"/>
              <a:buFont typeface="Arial"/>
              <a:buChar char="●"/>
            </a:pPr>
            <a:r>
              <a:rPr lang="nl-BE" sz="1200" b="1">
                <a:solidFill>
                  <a:schemeClr val="dk1"/>
                </a:solidFill>
              </a:rPr>
              <a:t>… </a:t>
            </a:r>
            <a:endParaRPr sz="1200" b="1">
              <a:solidFill>
                <a:schemeClr val="dk1"/>
              </a:solidFill>
            </a:endParaRPr>
          </a:p>
          <a:p>
            <a:pPr marL="0" marR="0" lvl="0" indent="0" algn="l" rtl="0">
              <a:lnSpc>
                <a:spcPct val="115000"/>
              </a:lnSpc>
              <a:spcBef>
                <a:spcPts val="0"/>
              </a:spcBef>
              <a:spcAft>
                <a:spcPts val="0"/>
              </a:spcAft>
              <a:buNone/>
            </a:pPr>
            <a:endParaRPr sz="1200" b="1">
              <a:solidFill>
                <a:schemeClr val="dk1"/>
              </a:solidFill>
            </a:endParaRPr>
          </a:p>
          <a:p>
            <a:pPr marL="0" marR="0" lvl="0" indent="0" algn="l" rtl="0">
              <a:lnSpc>
                <a:spcPct val="115000"/>
              </a:lnSpc>
              <a:spcBef>
                <a:spcPts val="0"/>
              </a:spcBef>
              <a:spcAft>
                <a:spcPts val="0"/>
              </a:spcAft>
              <a:buNone/>
            </a:pPr>
            <a:r>
              <a:rPr lang="nl-BE" sz="1200" b="1">
                <a:solidFill>
                  <a:schemeClr val="dk1"/>
                </a:solidFill>
              </a:rPr>
              <a:t>We hebben gegevens nodig zoals de naam, het adres, de voornaamste leden, het doel van de vereniging...</a:t>
            </a:r>
            <a:endParaRPr sz="1200" b="1">
              <a:solidFill>
                <a:schemeClr val="dk1"/>
              </a:solidFill>
            </a:endParaRPr>
          </a:p>
        </p:txBody>
      </p:sp>
      <p:grpSp>
        <p:nvGrpSpPr>
          <p:cNvPr id="772" name="Google Shape;772;p100"/>
          <p:cNvGrpSpPr/>
          <p:nvPr/>
        </p:nvGrpSpPr>
        <p:grpSpPr>
          <a:xfrm>
            <a:off x="1017925" y="1914600"/>
            <a:ext cx="2716800" cy="1048200"/>
            <a:chOff x="1217350" y="2817775"/>
            <a:chExt cx="2716800" cy="1048200"/>
          </a:xfrm>
        </p:grpSpPr>
        <p:sp>
          <p:nvSpPr>
            <p:cNvPr id="773" name="Google Shape;773;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74" name="Google Shape;774;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775" name="Google Shape;775;p100"/>
          <p:cNvGrpSpPr/>
          <p:nvPr/>
        </p:nvGrpSpPr>
        <p:grpSpPr>
          <a:xfrm>
            <a:off x="5994296" y="1258973"/>
            <a:ext cx="847642" cy="305341"/>
            <a:chOff x="1217350" y="2817775"/>
            <a:chExt cx="2716800" cy="1048200"/>
          </a:xfrm>
        </p:grpSpPr>
        <p:sp>
          <p:nvSpPr>
            <p:cNvPr id="776" name="Google Shape;776;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77" name="Google Shape;777;p100"/>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78" name="Google Shape;778;p100"/>
          <p:cNvGrpSpPr/>
          <p:nvPr/>
        </p:nvGrpSpPr>
        <p:grpSpPr>
          <a:xfrm>
            <a:off x="6935049" y="824808"/>
            <a:ext cx="847642" cy="305341"/>
            <a:chOff x="1217350" y="2817775"/>
            <a:chExt cx="2716800" cy="1048200"/>
          </a:xfrm>
        </p:grpSpPr>
        <p:sp>
          <p:nvSpPr>
            <p:cNvPr id="779" name="Google Shape;779;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80" name="Google Shape;780;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81" name="Google Shape;781;p100"/>
          <p:cNvGrpSpPr/>
          <p:nvPr/>
        </p:nvGrpSpPr>
        <p:grpSpPr>
          <a:xfrm>
            <a:off x="7899557" y="824808"/>
            <a:ext cx="650674" cy="305341"/>
            <a:chOff x="1217350" y="2817775"/>
            <a:chExt cx="2716800" cy="1048200"/>
          </a:xfrm>
        </p:grpSpPr>
        <p:sp>
          <p:nvSpPr>
            <p:cNvPr id="782" name="Google Shape;782;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83" name="Google Shape;783;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84" name="Google Shape;784;p100"/>
          <p:cNvGrpSpPr/>
          <p:nvPr/>
        </p:nvGrpSpPr>
        <p:grpSpPr>
          <a:xfrm>
            <a:off x="6935053" y="1258889"/>
            <a:ext cx="847642" cy="305341"/>
            <a:chOff x="1217350" y="2817775"/>
            <a:chExt cx="2716800" cy="1048200"/>
          </a:xfrm>
        </p:grpSpPr>
        <p:sp>
          <p:nvSpPr>
            <p:cNvPr id="785" name="Google Shape;785;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86" name="Google Shape;786;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87" name="Google Shape;787;p100"/>
          <p:cNvGrpSpPr/>
          <p:nvPr/>
        </p:nvGrpSpPr>
        <p:grpSpPr>
          <a:xfrm>
            <a:off x="7899554" y="1258889"/>
            <a:ext cx="650674" cy="305341"/>
            <a:chOff x="1217350" y="2817775"/>
            <a:chExt cx="2716800" cy="1048200"/>
          </a:xfrm>
        </p:grpSpPr>
        <p:sp>
          <p:nvSpPr>
            <p:cNvPr id="788" name="Google Shape;788;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89" name="Google Shape;789;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790" name="Google Shape;790;p100"/>
          <p:cNvCxnSpPr>
            <a:stCxn id="785" idx="3"/>
            <a:endCxn id="788"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91" name="Google Shape;791;p100"/>
          <p:cNvCxnSpPr>
            <a:stCxn id="782" idx="2"/>
            <a:endCxn id="789"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792" name="Google Shape;792;p100"/>
          <p:cNvCxnSpPr>
            <a:stCxn id="779" idx="3"/>
            <a:endCxn id="782"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793" name="Google Shape;793;p100"/>
          <p:cNvCxnSpPr>
            <a:stCxn id="776" idx="3"/>
            <a:endCxn id="785"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94" name="Google Shape;794;p100"/>
          <p:cNvCxnSpPr>
            <a:stCxn id="786"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795" name="Google Shape;795;p100"/>
          <p:cNvCxnSpPr>
            <a:stCxn id="777" idx="1"/>
            <a:endCxn id="776"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796" name="Google Shape;796;p100"/>
          <p:cNvGrpSpPr/>
          <p:nvPr/>
        </p:nvGrpSpPr>
        <p:grpSpPr>
          <a:xfrm>
            <a:off x="5994296" y="1649235"/>
            <a:ext cx="847642" cy="305341"/>
            <a:chOff x="1217350" y="2817775"/>
            <a:chExt cx="2716800" cy="1048200"/>
          </a:xfrm>
        </p:grpSpPr>
        <p:sp>
          <p:nvSpPr>
            <p:cNvPr id="797" name="Google Shape;797;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98" name="Google Shape;798;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799" name="Google Shape;799;p100"/>
          <p:cNvCxnSpPr>
            <a:stCxn id="776" idx="2"/>
            <a:endCxn id="798"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800" name="Google Shape;800;p100"/>
          <p:cNvCxnSpPr>
            <a:endCxn id="779"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801" name="Google Shape;801;p100"/>
          <p:cNvGrpSpPr/>
          <p:nvPr/>
        </p:nvGrpSpPr>
        <p:grpSpPr>
          <a:xfrm>
            <a:off x="5994515" y="824808"/>
            <a:ext cx="671321" cy="305341"/>
            <a:chOff x="1217350" y="2817775"/>
            <a:chExt cx="2716800" cy="1048200"/>
          </a:xfrm>
        </p:grpSpPr>
        <p:sp>
          <p:nvSpPr>
            <p:cNvPr id="802" name="Google Shape;802;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03" name="Google Shape;803;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04" name="Google Shape;804;p100"/>
          <p:cNvCxnSpPr>
            <a:endCxn id="802"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01"/>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810" name="Google Shape;810;p101"/>
          <p:cNvSpPr txBox="1"/>
          <p:nvPr/>
        </p:nvSpPr>
        <p:spPr>
          <a:xfrm>
            <a:off x="436950" y="190650"/>
            <a:ext cx="4456500" cy="1584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Use case storyline</a:t>
            </a:r>
            <a:br>
              <a:rPr lang="nl-BE" sz="2900" b="1" i="0" u="none" strike="noStrike" cap="none">
                <a:solidFill>
                  <a:srgbClr val="000000"/>
                </a:solidFill>
                <a:latin typeface="Arial"/>
                <a:ea typeface="Arial"/>
                <a:cs typeface="Arial"/>
                <a:sym typeface="Arial"/>
              </a:rPr>
            </a:br>
            <a:endParaRPr sz="300" b="1" i="0" u="none" strike="noStrike" cap="none">
              <a:solidFill>
                <a:srgbClr val="000000"/>
              </a:solidFill>
              <a:latin typeface="Arial"/>
              <a:ea typeface="Arial"/>
              <a:cs typeface="Arial"/>
              <a:sym typeface="Arial"/>
            </a:endParaRPr>
          </a:p>
          <a:p>
            <a:pPr marL="0" lvl="0" indent="0" algn="just" rtl="0">
              <a:lnSpc>
                <a:spcPct val="115000"/>
              </a:lnSpc>
              <a:spcBef>
                <a:spcPts val="1200"/>
              </a:spcBef>
              <a:spcAft>
                <a:spcPts val="0"/>
              </a:spcAft>
              <a:buNone/>
            </a:pPr>
            <a:r>
              <a:rPr lang="nl-BE" sz="1100"/>
              <a:t>Vooraleer we de subsidie kunnen toekennen, dient het lokaal bestuur enkele identificerende gegevens van de feitelijke vereniging te kennen, waaronder de naam van de feitelijke vereniging, het adres </a:t>
            </a:r>
            <a:r>
              <a:rPr lang="nl-BE" sz="1100" u="sng"/>
              <a:t>en hun </a:t>
            </a:r>
            <a:r>
              <a:rPr lang="nl-BE" sz="1100" b="1" u="sng"/>
              <a:t>leden</a:t>
            </a:r>
            <a:r>
              <a:rPr lang="nl-BE" sz="1100" u="sng"/>
              <a:t> die de feitelijke vereniging vertegenwoordigen.</a:t>
            </a:r>
            <a:endParaRPr sz="1400" b="0" i="1" u="sng" strike="noStrike" cap="none">
              <a:solidFill>
                <a:srgbClr val="000000"/>
              </a:solidFill>
              <a:latin typeface="Arial"/>
              <a:ea typeface="Arial"/>
              <a:cs typeface="Arial"/>
              <a:sym typeface="Arial"/>
            </a:endParaRPr>
          </a:p>
        </p:txBody>
      </p:sp>
      <p:sp>
        <p:nvSpPr>
          <p:cNvPr id="811" name="Google Shape;811;p101"/>
          <p:cNvSpPr/>
          <p:nvPr/>
        </p:nvSpPr>
        <p:spPr>
          <a:xfrm>
            <a:off x="5429650" y="2396700"/>
            <a:ext cx="3450600" cy="566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nl-BE" sz="1200" b="1">
                <a:solidFill>
                  <a:schemeClr val="dk1"/>
                </a:solidFill>
              </a:rPr>
              <a:t>Deze leden kunnen we ook uitbreiden naar ‘agenten’. Op deze manier kunnen zowel personen als rechtspersonen een lid zijn van een feitelijke vereniging.</a:t>
            </a:r>
            <a:br>
              <a:rPr lang="nl-BE" sz="1200" b="1">
                <a:solidFill>
                  <a:schemeClr val="dk1"/>
                </a:solidFill>
              </a:rPr>
            </a:br>
            <a:endParaRPr sz="1200" b="1">
              <a:solidFill>
                <a:schemeClr val="dk1"/>
              </a:solidFill>
            </a:endParaRPr>
          </a:p>
          <a:p>
            <a:pPr marL="0" marR="0" lvl="0" indent="0" algn="l" rtl="0">
              <a:lnSpc>
                <a:spcPct val="115000"/>
              </a:lnSpc>
              <a:spcBef>
                <a:spcPts val="0"/>
              </a:spcBef>
              <a:spcAft>
                <a:spcPts val="0"/>
              </a:spcAft>
              <a:buNone/>
            </a:pPr>
            <a:r>
              <a:rPr lang="nl-BE" sz="1200" b="1">
                <a:solidFill>
                  <a:schemeClr val="dk1"/>
                </a:solidFill>
              </a:rPr>
              <a:t>Voor ‘lid’ zal men eveneens kunnen specificeren wat voor type lid het is, namelijk voorzitter, secretaris, gewoon lid, ...</a:t>
            </a:r>
            <a:endParaRPr sz="1200" b="1">
              <a:solidFill>
                <a:schemeClr val="dk1"/>
              </a:solidFill>
            </a:endParaRPr>
          </a:p>
        </p:txBody>
      </p:sp>
      <p:grpSp>
        <p:nvGrpSpPr>
          <p:cNvPr id="812" name="Google Shape;812;p101"/>
          <p:cNvGrpSpPr/>
          <p:nvPr/>
        </p:nvGrpSpPr>
        <p:grpSpPr>
          <a:xfrm>
            <a:off x="1017925" y="1914600"/>
            <a:ext cx="2716800" cy="1048200"/>
            <a:chOff x="1217350" y="2817775"/>
            <a:chExt cx="2716800" cy="1048200"/>
          </a:xfrm>
        </p:grpSpPr>
        <p:sp>
          <p:nvSpPr>
            <p:cNvPr id="813" name="Google Shape;813;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814" name="Google Shape;814;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815" name="Google Shape;815;p101"/>
          <p:cNvGrpSpPr/>
          <p:nvPr/>
        </p:nvGrpSpPr>
        <p:grpSpPr>
          <a:xfrm>
            <a:off x="5994296" y="1258973"/>
            <a:ext cx="847642" cy="305341"/>
            <a:chOff x="1217350" y="2817775"/>
            <a:chExt cx="2716800" cy="1048200"/>
          </a:xfrm>
        </p:grpSpPr>
        <p:sp>
          <p:nvSpPr>
            <p:cNvPr id="816" name="Google Shape;816;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817" name="Google Shape;817;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18" name="Google Shape;818;p101"/>
          <p:cNvGrpSpPr/>
          <p:nvPr/>
        </p:nvGrpSpPr>
        <p:grpSpPr>
          <a:xfrm>
            <a:off x="6935049" y="824808"/>
            <a:ext cx="847642" cy="305341"/>
            <a:chOff x="1217350" y="2817775"/>
            <a:chExt cx="2716800" cy="1048200"/>
          </a:xfrm>
        </p:grpSpPr>
        <p:sp>
          <p:nvSpPr>
            <p:cNvPr id="819" name="Google Shape;819;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20" name="Google Shape;820;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21" name="Google Shape;821;p101"/>
          <p:cNvGrpSpPr/>
          <p:nvPr/>
        </p:nvGrpSpPr>
        <p:grpSpPr>
          <a:xfrm>
            <a:off x="7899557" y="824808"/>
            <a:ext cx="650674" cy="305341"/>
            <a:chOff x="1217350" y="2817775"/>
            <a:chExt cx="2716800" cy="1048200"/>
          </a:xfrm>
        </p:grpSpPr>
        <p:sp>
          <p:nvSpPr>
            <p:cNvPr id="822" name="Google Shape;822;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23" name="Google Shape;823;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24" name="Google Shape;824;p101"/>
          <p:cNvGrpSpPr/>
          <p:nvPr/>
        </p:nvGrpSpPr>
        <p:grpSpPr>
          <a:xfrm>
            <a:off x="6935053" y="1258889"/>
            <a:ext cx="847642" cy="305341"/>
            <a:chOff x="1217350" y="2817775"/>
            <a:chExt cx="2716800" cy="1048200"/>
          </a:xfrm>
        </p:grpSpPr>
        <p:sp>
          <p:nvSpPr>
            <p:cNvPr id="825" name="Google Shape;825;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26" name="Google Shape;826;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27" name="Google Shape;827;p101"/>
          <p:cNvGrpSpPr/>
          <p:nvPr/>
        </p:nvGrpSpPr>
        <p:grpSpPr>
          <a:xfrm>
            <a:off x="7899554" y="1258889"/>
            <a:ext cx="650674" cy="305341"/>
            <a:chOff x="1217350" y="2817775"/>
            <a:chExt cx="2716800" cy="1048200"/>
          </a:xfrm>
        </p:grpSpPr>
        <p:sp>
          <p:nvSpPr>
            <p:cNvPr id="828" name="Google Shape;828;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29" name="Google Shape;829;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30" name="Google Shape;830;p101"/>
          <p:cNvCxnSpPr>
            <a:stCxn id="825" idx="3"/>
            <a:endCxn id="828"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831" name="Google Shape;831;p101"/>
          <p:cNvCxnSpPr>
            <a:stCxn id="822" idx="2"/>
            <a:endCxn id="829"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832" name="Google Shape;832;p101"/>
          <p:cNvCxnSpPr>
            <a:stCxn id="819" idx="3"/>
            <a:endCxn id="822"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833" name="Google Shape;833;p101"/>
          <p:cNvCxnSpPr>
            <a:stCxn id="816" idx="3"/>
            <a:endCxn id="825"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834" name="Google Shape;834;p101"/>
          <p:cNvCxnSpPr>
            <a:stCxn id="826"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835" name="Google Shape;835;p101"/>
          <p:cNvCxnSpPr>
            <a:stCxn id="817" idx="1"/>
            <a:endCxn id="816"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836" name="Google Shape;836;p101"/>
          <p:cNvGrpSpPr/>
          <p:nvPr/>
        </p:nvGrpSpPr>
        <p:grpSpPr>
          <a:xfrm>
            <a:off x="5994296" y="1649235"/>
            <a:ext cx="847642" cy="305341"/>
            <a:chOff x="1217350" y="2817775"/>
            <a:chExt cx="2716800" cy="1048200"/>
          </a:xfrm>
        </p:grpSpPr>
        <p:sp>
          <p:nvSpPr>
            <p:cNvPr id="837" name="Google Shape;837;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38" name="Google Shape;838;p101"/>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39" name="Google Shape;839;p101"/>
          <p:cNvCxnSpPr>
            <a:stCxn id="816" idx="2"/>
            <a:endCxn id="838"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840" name="Google Shape;840;p101"/>
          <p:cNvCxnSpPr>
            <a:endCxn id="819"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841" name="Google Shape;841;p101"/>
          <p:cNvGrpSpPr/>
          <p:nvPr/>
        </p:nvGrpSpPr>
        <p:grpSpPr>
          <a:xfrm>
            <a:off x="5994515" y="824808"/>
            <a:ext cx="671321" cy="305341"/>
            <a:chOff x="1217350" y="2817775"/>
            <a:chExt cx="2716800" cy="1048200"/>
          </a:xfrm>
        </p:grpSpPr>
        <p:sp>
          <p:nvSpPr>
            <p:cNvPr id="842" name="Google Shape;842;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43" name="Google Shape;843;p10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44" name="Google Shape;844;p101"/>
          <p:cNvCxnSpPr>
            <a:endCxn id="842"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grpSp>
        <p:nvGrpSpPr>
          <p:cNvPr id="845" name="Google Shape;845;p101"/>
          <p:cNvGrpSpPr/>
          <p:nvPr/>
        </p:nvGrpSpPr>
        <p:grpSpPr>
          <a:xfrm>
            <a:off x="1017925" y="3327300"/>
            <a:ext cx="2716800" cy="1048200"/>
            <a:chOff x="1217350" y="2817775"/>
            <a:chExt cx="2716800" cy="1048200"/>
          </a:xfrm>
        </p:grpSpPr>
        <p:sp>
          <p:nvSpPr>
            <p:cNvPr id="846" name="Google Shape;846;p10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47" name="Google Shape;847;p101"/>
            <p:cNvSpPr/>
            <p:nvPr/>
          </p:nvSpPr>
          <p:spPr>
            <a:xfrm>
              <a:off x="1217350" y="2817775"/>
              <a:ext cx="2716800" cy="314400"/>
            </a:xfrm>
            <a:prstGeom prst="rect">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848" name="Google Shape;848;p101"/>
          <p:cNvCxnSpPr>
            <a:stCxn id="813" idx="2"/>
            <a:endCxn id="847" idx="0"/>
          </p:cNvCxnSpPr>
          <p:nvPr/>
        </p:nvCxnSpPr>
        <p:spPr>
          <a:xfrm>
            <a:off x="2376325" y="2962800"/>
            <a:ext cx="0" cy="3645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102"/>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854" name="Google Shape;854;p102"/>
          <p:cNvSpPr txBox="1"/>
          <p:nvPr/>
        </p:nvSpPr>
        <p:spPr>
          <a:xfrm>
            <a:off x="436950" y="190650"/>
            <a:ext cx="4456500" cy="123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Use case storyline</a:t>
            </a:r>
            <a:br>
              <a:rPr lang="nl-BE" sz="2900" b="1" i="0" u="none" strike="noStrike" cap="none">
                <a:solidFill>
                  <a:srgbClr val="000000"/>
                </a:solidFill>
                <a:latin typeface="Arial"/>
                <a:ea typeface="Arial"/>
                <a:cs typeface="Arial"/>
                <a:sym typeface="Arial"/>
              </a:rPr>
            </a:br>
            <a:endParaRPr sz="600" b="1" i="0" u="none" strike="noStrike" cap="none">
              <a:solidFill>
                <a:srgbClr val="000000"/>
              </a:solidFill>
              <a:latin typeface="Arial"/>
              <a:ea typeface="Arial"/>
              <a:cs typeface="Arial"/>
              <a:sym typeface="Arial"/>
            </a:endParaRPr>
          </a:p>
          <a:p>
            <a:pPr marL="0" lvl="0" indent="0" algn="l" rtl="0">
              <a:spcBef>
                <a:spcPts val="0"/>
              </a:spcBef>
              <a:spcAft>
                <a:spcPts val="0"/>
              </a:spcAft>
              <a:buClr>
                <a:srgbClr val="000000"/>
              </a:buClr>
              <a:buSzPts val="1300"/>
              <a:buFont typeface="Arial"/>
              <a:buNone/>
            </a:pPr>
            <a:r>
              <a:rPr lang="nl-BE" sz="1100"/>
              <a:t>Het lokaal bestuur wil eveneens kunnen nakijken of die feitelijke vereniging is aangesloten bij een overkoepelende organisatie of </a:t>
            </a:r>
            <a:r>
              <a:rPr lang="nl-BE" sz="1100" b="1"/>
              <a:t>samenwerkingsverband</a:t>
            </a:r>
            <a:r>
              <a:rPr lang="nl-BE" sz="1100"/>
              <a:t>. </a:t>
            </a:r>
            <a:endParaRPr sz="1400" b="1" i="1" u="none" strike="noStrike" cap="none">
              <a:solidFill>
                <a:srgbClr val="000000"/>
              </a:solidFill>
            </a:endParaRPr>
          </a:p>
        </p:txBody>
      </p:sp>
      <p:grpSp>
        <p:nvGrpSpPr>
          <p:cNvPr id="855" name="Google Shape;855;p102"/>
          <p:cNvGrpSpPr/>
          <p:nvPr/>
        </p:nvGrpSpPr>
        <p:grpSpPr>
          <a:xfrm>
            <a:off x="1017925" y="3248625"/>
            <a:ext cx="2716800" cy="1048200"/>
            <a:chOff x="1217350" y="2817775"/>
            <a:chExt cx="2716800" cy="1048200"/>
          </a:xfrm>
        </p:grpSpPr>
        <p:sp>
          <p:nvSpPr>
            <p:cNvPr id="856" name="Google Shape;856;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857" name="Google Shape;857;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858" name="Google Shape;858;p102"/>
          <p:cNvGrpSpPr/>
          <p:nvPr/>
        </p:nvGrpSpPr>
        <p:grpSpPr>
          <a:xfrm>
            <a:off x="5994296" y="1258973"/>
            <a:ext cx="847642" cy="305341"/>
            <a:chOff x="1217350" y="2817775"/>
            <a:chExt cx="2716800" cy="1048200"/>
          </a:xfrm>
        </p:grpSpPr>
        <p:sp>
          <p:nvSpPr>
            <p:cNvPr id="859" name="Google Shape;859;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860" name="Google Shape;860;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61" name="Google Shape;861;p102"/>
          <p:cNvGrpSpPr/>
          <p:nvPr/>
        </p:nvGrpSpPr>
        <p:grpSpPr>
          <a:xfrm>
            <a:off x="6935049" y="824808"/>
            <a:ext cx="847642" cy="305341"/>
            <a:chOff x="1217350" y="2817775"/>
            <a:chExt cx="2716800" cy="1048200"/>
          </a:xfrm>
        </p:grpSpPr>
        <p:sp>
          <p:nvSpPr>
            <p:cNvPr id="862" name="Google Shape;862;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63" name="Google Shape;863;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64" name="Google Shape;864;p102"/>
          <p:cNvGrpSpPr/>
          <p:nvPr/>
        </p:nvGrpSpPr>
        <p:grpSpPr>
          <a:xfrm>
            <a:off x="7899557" y="824808"/>
            <a:ext cx="650674" cy="305341"/>
            <a:chOff x="1217350" y="2817775"/>
            <a:chExt cx="2716800" cy="1048200"/>
          </a:xfrm>
        </p:grpSpPr>
        <p:sp>
          <p:nvSpPr>
            <p:cNvPr id="865" name="Google Shape;865;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66" name="Google Shape;866;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67" name="Google Shape;867;p102"/>
          <p:cNvGrpSpPr/>
          <p:nvPr/>
        </p:nvGrpSpPr>
        <p:grpSpPr>
          <a:xfrm>
            <a:off x="6935053" y="1258889"/>
            <a:ext cx="847642" cy="305341"/>
            <a:chOff x="1217350" y="2817775"/>
            <a:chExt cx="2716800" cy="1048200"/>
          </a:xfrm>
        </p:grpSpPr>
        <p:sp>
          <p:nvSpPr>
            <p:cNvPr id="868" name="Google Shape;868;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69" name="Google Shape;869;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870" name="Google Shape;870;p102"/>
          <p:cNvGrpSpPr/>
          <p:nvPr/>
        </p:nvGrpSpPr>
        <p:grpSpPr>
          <a:xfrm>
            <a:off x="7899554" y="1258889"/>
            <a:ext cx="650674" cy="305341"/>
            <a:chOff x="1217350" y="2817775"/>
            <a:chExt cx="2716800" cy="1048200"/>
          </a:xfrm>
        </p:grpSpPr>
        <p:sp>
          <p:nvSpPr>
            <p:cNvPr id="871" name="Google Shape;871;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72" name="Google Shape;872;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73" name="Google Shape;873;p102"/>
          <p:cNvCxnSpPr>
            <a:stCxn id="868" idx="3"/>
            <a:endCxn id="871"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874" name="Google Shape;874;p102"/>
          <p:cNvCxnSpPr>
            <a:stCxn id="865" idx="2"/>
            <a:endCxn id="872"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875" name="Google Shape;875;p102"/>
          <p:cNvCxnSpPr>
            <a:stCxn id="862" idx="3"/>
            <a:endCxn id="865"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876" name="Google Shape;876;p102"/>
          <p:cNvCxnSpPr>
            <a:stCxn id="859" idx="3"/>
            <a:endCxn id="868"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877" name="Google Shape;877;p102"/>
          <p:cNvCxnSpPr>
            <a:stCxn id="869"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878" name="Google Shape;878;p102"/>
          <p:cNvCxnSpPr>
            <a:stCxn id="860" idx="1"/>
            <a:endCxn id="859"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879" name="Google Shape;879;p102"/>
          <p:cNvGrpSpPr/>
          <p:nvPr/>
        </p:nvGrpSpPr>
        <p:grpSpPr>
          <a:xfrm>
            <a:off x="5994296" y="1649235"/>
            <a:ext cx="847642" cy="305341"/>
            <a:chOff x="1217350" y="2817775"/>
            <a:chExt cx="2716800" cy="1048200"/>
          </a:xfrm>
        </p:grpSpPr>
        <p:sp>
          <p:nvSpPr>
            <p:cNvPr id="880" name="Google Shape;880;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81" name="Google Shape;881;p10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82" name="Google Shape;882;p102"/>
          <p:cNvCxnSpPr>
            <a:stCxn id="859" idx="2"/>
            <a:endCxn id="881"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883" name="Google Shape;883;p102"/>
          <p:cNvCxnSpPr>
            <a:endCxn id="862"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884" name="Google Shape;884;p102"/>
          <p:cNvGrpSpPr/>
          <p:nvPr/>
        </p:nvGrpSpPr>
        <p:grpSpPr>
          <a:xfrm>
            <a:off x="5994515" y="824808"/>
            <a:ext cx="671321" cy="305341"/>
            <a:chOff x="1217350" y="2817775"/>
            <a:chExt cx="2716800" cy="1048200"/>
          </a:xfrm>
        </p:grpSpPr>
        <p:sp>
          <p:nvSpPr>
            <p:cNvPr id="885" name="Google Shape;885;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86" name="Google Shape;886;p102"/>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87" name="Google Shape;887;p102"/>
          <p:cNvCxnSpPr>
            <a:endCxn id="885"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grpSp>
        <p:nvGrpSpPr>
          <p:cNvPr id="888" name="Google Shape;888;p102"/>
          <p:cNvGrpSpPr/>
          <p:nvPr/>
        </p:nvGrpSpPr>
        <p:grpSpPr>
          <a:xfrm>
            <a:off x="1017925" y="1950750"/>
            <a:ext cx="2716800" cy="1048200"/>
            <a:chOff x="1217350" y="2817775"/>
            <a:chExt cx="2716800" cy="1048200"/>
          </a:xfrm>
        </p:grpSpPr>
        <p:sp>
          <p:nvSpPr>
            <p:cNvPr id="889" name="Google Shape;889;p10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90" name="Google Shape;890;p102"/>
            <p:cNvSpPr/>
            <p:nvPr/>
          </p:nvSpPr>
          <p:spPr>
            <a:xfrm>
              <a:off x="1217350" y="2817775"/>
              <a:ext cx="2716800" cy="314400"/>
            </a:xfrm>
            <a:prstGeom prst="rect">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chemeClr val="lt1"/>
                  </a:solidFill>
                </a:rPr>
                <a:t>Samenwerkingsverband</a:t>
              </a:r>
              <a:endParaRPr>
                <a:solidFill>
                  <a:srgbClr val="FFFFFF"/>
                </a:solidFill>
              </a:endParaRPr>
            </a:p>
          </p:txBody>
        </p:sp>
      </p:grpSp>
      <p:cxnSp>
        <p:nvCxnSpPr>
          <p:cNvPr id="891" name="Google Shape;891;p102"/>
          <p:cNvCxnSpPr>
            <a:stCxn id="889" idx="2"/>
            <a:endCxn id="857" idx="0"/>
          </p:cNvCxnSpPr>
          <p:nvPr/>
        </p:nvCxnSpPr>
        <p:spPr>
          <a:xfrm>
            <a:off x="2376325" y="2998950"/>
            <a:ext cx="0" cy="2496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03"/>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897" name="Google Shape;897;p103"/>
          <p:cNvSpPr txBox="1"/>
          <p:nvPr/>
        </p:nvSpPr>
        <p:spPr>
          <a:xfrm>
            <a:off x="436950" y="190650"/>
            <a:ext cx="44997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Use case storyline</a:t>
            </a:r>
            <a:br>
              <a:rPr lang="nl-BE" sz="2900" b="1" i="0" u="none" strike="noStrike" cap="none">
                <a:solidFill>
                  <a:srgbClr val="000000"/>
                </a:solidFill>
                <a:latin typeface="Arial"/>
                <a:ea typeface="Arial"/>
                <a:cs typeface="Arial"/>
                <a:sym typeface="Arial"/>
              </a:rPr>
            </a:br>
            <a:endParaRPr sz="1400" b="1" i="0" u="none" strike="noStrike" cap="none">
              <a:solidFill>
                <a:srgbClr val="000000"/>
              </a:solidFill>
              <a:latin typeface="Arial"/>
              <a:ea typeface="Arial"/>
              <a:cs typeface="Arial"/>
              <a:sym typeface="Arial"/>
            </a:endParaRPr>
          </a:p>
          <a:p>
            <a:pPr marL="0" lvl="0" indent="0" algn="l" rtl="0">
              <a:spcBef>
                <a:spcPts val="0"/>
              </a:spcBef>
              <a:spcAft>
                <a:spcPts val="0"/>
              </a:spcAft>
              <a:buClr>
                <a:srgbClr val="000000"/>
              </a:buClr>
              <a:buSzPts val="1300"/>
              <a:buFont typeface="Arial"/>
              <a:buNone/>
            </a:pPr>
            <a:r>
              <a:rPr lang="nl-BE" sz="1100"/>
              <a:t>Er moet daarnaast ook gecontroleerd worden voor welke </a:t>
            </a:r>
            <a:r>
              <a:rPr lang="nl-BE" sz="1100" b="1" u="sng"/>
              <a:t>activiteiten </a:t>
            </a:r>
            <a:r>
              <a:rPr lang="nl-BE" sz="1100"/>
              <a:t>de vereniging reeds erkend is bij het lokaal bestuur (publieke organisatie), zodat een relevante subsidie kan toegekend worden.</a:t>
            </a:r>
            <a:endParaRPr sz="1400" b="0" i="1" u="none" strike="noStrike" cap="none">
              <a:solidFill>
                <a:srgbClr val="000000"/>
              </a:solidFill>
              <a:latin typeface="Arial"/>
              <a:ea typeface="Arial"/>
              <a:cs typeface="Arial"/>
              <a:sym typeface="Arial"/>
            </a:endParaRPr>
          </a:p>
        </p:txBody>
      </p:sp>
      <p:grpSp>
        <p:nvGrpSpPr>
          <p:cNvPr id="898" name="Google Shape;898;p103"/>
          <p:cNvGrpSpPr/>
          <p:nvPr/>
        </p:nvGrpSpPr>
        <p:grpSpPr>
          <a:xfrm>
            <a:off x="5994296" y="1258973"/>
            <a:ext cx="847642" cy="305341"/>
            <a:chOff x="1217350" y="2817775"/>
            <a:chExt cx="2716800" cy="1048200"/>
          </a:xfrm>
        </p:grpSpPr>
        <p:sp>
          <p:nvSpPr>
            <p:cNvPr id="899" name="Google Shape;899;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00" name="Google Shape;900;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01" name="Google Shape;901;p103"/>
          <p:cNvGrpSpPr/>
          <p:nvPr/>
        </p:nvGrpSpPr>
        <p:grpSpPr>
          <a:xfrm>
            <a:off x="6935049" y="824808"/>
            <a:ext cx="847642" cy="305341"/>
            <a:chOff x="1217350" y="2817775"/>
            <a:chExt cx="2716800" cy="1048200"/>
          </a:xfrm>
        </p:grpSpPr>
        <p:sp>
          <p:nvSpPr>
            <p:cNvPr id="902" name="Google Shape;902;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03" name="Google Shape;903;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04" name="Google Shape;904;p103"/>
          <p:cNvGrpSpPr/>
          <p:nvPr/>
        </p:nvGrpSpPr>
        <p:grpSpPr>
          <a:xfrm>
            <a:off x="7899557" y="824808"/>
            <a:ext cx="650674" cy="305341"/>
            <a:chOff x="1217350" y="2817775"/>
            <a:chExt cx="2716800" cy="1048200"/>
          </a:xfrm>
        </p:grpSpPr>
        <p:sp>
          <p:nvSpPr>
            <p:cNvPr id="905" name="Google Shape;905;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06" name="Google Shape;906;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07" name="Google Shape;907;p103"/>
          <p:cNvGrpSpPr/>
          <p:nvPr/>
        </p:nvGrpSpPr>
        <p:grpSpPr>
          <a:xfrm>
            <a:off x="6935053" y="1258889"/>
            <a:ext cx="847642" cy="305341"/>
            <a:chOff x="1217350" y="2817775"/>
            <a:chExt cx="2716800" cy="1048200"/>
          </a:xfrm>
        </p:grpSpPr>
        <p:sp>
          <p:nvSpPr>
            <p:cNvPr id="908" name="Google Shape;908;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09" name="Google Shape;909;p103"/>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10" name="Google Shape;910;p103"/>
          <p:cNvGrpSpPr/>
          <p:nvPr/>
        </p:nvGrpSpPr>
        <p:grpSpPr>
          <a:xfrm>
            <a:off x="7899554" y="1258889"/>
            <a:ext cx="650674" cy="305341"/>
            <a:chOff x="1217350" y="2817775"/>
            <a:chExt cx="2716800" cy="1048200"/>
          </a:xfrm>
        </p:grpSpPr>
        <p:sp>
          <p:nvSpPr>
            <p:cNvPr id="911" name="Google Shape;911;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12" name="Google Shape;912;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913" name="Google Shape;913;p103"/>
          <p:cNvCxnSpPr>
            <a:stCxn id="908" idx="3"/>
            <a:endCxn id="911"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914" name="Google Shape;914;p103"/>
          <p:cNvCxnSpPr>
            <a:stCxn id="905" idx="2"/>
            <a:endCxn id="912"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915" name="Google Shape;915;p103"/>
          <p:cNvCxnSpPr>
            <a:stCxn id="902" idx="3"/>
            <a:endCxn id="905"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916" name="Google Shape;916;p103"/>
          <p:cNvCxnSpPr>
            <a:stCxn id="899" idx="3"/>
            <a:endCxn id="908"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917" name="Google Shape;917;p103"/>
          <p:cNvCxnSpPr>
            <a:stCxn id="909"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918" name="Google Shape;918;p103"/>
          <p:cNvCxnSpPr>
            <a:stCxn id="900" idx="1"/>
            <a:endCxn id="899"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919" name="Google Shape;919;p103"/>
          <p:cNvGrpSpPr/>
          <p:nvPr/>
        </p:nvGrpSpPr>
        <p:grpSpPr>
          <a:xfrm>
            <a:off x="5994296" y="1649235"/>
            <a:ext cx="847642" cy="305341"/>
            <a:chOff x="1217350" y="2817775"/>
            <a:chExt cx="2716800" cy="1048200"/>
          </a:xfrm>
        </p:grpSpPr>
        <p:sp>
          <p:nvSpPr>
            <p:cNvPr id="920" name="Google Shape;920;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21" name="Google Shape;921;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922" name="Google Shape;922;p103"/>
          <p:cNvCxnSpPr>
            <a:stCxn id="899" idx="2"/>
            <a:endCxn id="921"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923" name="Google Shape;923;p103"/>
          <p:cNvCxnSpPr>
            <a:endCxn id="902"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924" name="Google Shape;924;p103"/>
          <p:cNvGrpSpPr/>
          <p:nvPr/>
        </p:nvGrpSpPr>
        <p:grpSpPr>
          <a:xfrm>
            <a:off x="5994515" y="824808"/>
            <a:ext cx="671321" cy="305341"/>
            <a:chOff x="1217350" y="2817775"/>
            <a:chExt cx="2716800" cy="1048200"/>
          </a:xfrm>
        </p:grpSpPr>
        <p:sp>
          <p:nvSpPr>
            <p:cNvPr id="925" name="Google Shape;925;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26" name="Google Shape;926;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927" name="Google Shape;927;p103"/>
          <p:cNvCxnSpPr>
            <a:endCxn id="925"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grpSp>
        <p:nvGrpSpPr>
          <p:cNvPr id="928" name="Google Shape;928;p103"/>
          <p:cNvGrpSpPr/>
          <p:nvPr/>
        </p:nvGrpSpPr>
        <p:grpSpPr>
          <a:xfrm>
            <a:off x="1091925" y="1914600"/>
            <a:ext cx="2716800" cy="1048200"/>
            <a:chOff x="1217350" y="2817775"/>
            <a:chExt cx="2716800" cy="1048200"/>
          </a:xfrm>
        </p:grpSpPr>
        <p:sp>
          <p:nvSpPr>
            <p:cNvPr id="929" name="Google Shape;929;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30" name="Google Shape;930;p10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931" name="Google Shape;931;p103"/>
          <p:cNvGrpSpPr/>
          <p:nvPr/>
        </p:nvGrpSpPr>
        <p:grpSpPr>
          <a:xfrm>
            <a:off x="1091925" y="3327300"/>
            <a:ext cx="2716800" cy="1048200"/>
            <a:chOff x="1217350" y="2817775"/>
            <a:chExt cx="2716800" cy="1048200"/>
          </a:xfrm>
        </p:grpSpPr>
        <p:sp>
          <p:nvSpPr>
            <p:cNvPr id="932" name="Google Shape;932;p10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33" name="Google Shape;933;p103"/>
            <p:cNvSpPr/>
            <p:nvPr/>
          </p:nvSpPr>
          <p:spPr>
            <a:xfrm>
              <a:off x="1217350" y="2817775"/>
              <a:ext cx="2716800" cy="314400"/>
            </a:xfrm>
            <a:prstGeom prst="rect">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cxnSp>
        <p:nvCxnSpPr>
          <p:cNvPr id="934" name="Google Shape;934;p103"/>
          <p:cNvCxnSpPr>
            <a:endCxn id="933" idx="0"/>
          </p:cNvCxnSpPr>
          <p:nvPr/>
        </p:nvCxnSpPr>
        <p:spPr>
          <a:xfrm>
            <a:off x="2450325" y="2962800"/>
            <a:ext cx="0" cy="3645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Praktische afspraken</a:t>
            </a:r>
            <a:endParaRPr/>
          </a:p>
        </p:txBody>
      </p:sp>
      <p:sp>
        <p:nvSpPr>
          <p:cNvPr id="443" name="Google Shape;443;p77"/>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444" name="Google Shape;444;p77"/>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7"/>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7"/>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7"/>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a:solidFill>
                  <a:srgbClr val="373636"/>
                </a:solidFill>
              </a:rPr>
              <a:t>Geluid van het publiek is standaard </a:t>
            </a:r>
            <a:r>
              <a:rPr lang="nl-BE" sz="1600" b="1">
                <a:solidFill>
                  <a:srgbClr val="373636"/>
                </a:solidFill>
              </a:rPr>
              <a:t>gedempt</a:t>
            </a:r>
            <a:r>
              <a:rPr lang="nl-BE" sz="1600">
                <a:solidFill>
                  <a:srgbClr val="373636"/>
                </a:solidFill>
              </a:rPr>
              <a:t>.</a:t>
            </a:r>
            <a:endParaRPr/>
          </a:p>
        </p:txBody>
      </p:sp>
      <p:sp>
        <p:nvSpPr>
          <p:cNvPr id="448" name="Google Shape;448;p77"/>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nl-BE" sz="1800">
                <a:solidFill>
                  <a:srgbClr val="FFFFFF"/>
                </a:solidFill>
              </a:rPr>
              <a:t>Vragen, opmerkingen en voorstellen kunnen via de chatfunctie meegedeeld worden. Interactie wordt aangemoedigd!</a:t>
            </a:r>
            <a:endParaRPr>
              <a:solidFill>
                <a:srgbClr val="FFFFFF"/>
              </a:solidFill>
            </a:endParaRPr>
          </a:p>
        </p:txBody>
      </p:sp>
      <p:sp>
        <p:nvSpPr>
          <p:cNvPr id="449" name="Google Shape;449;p77"/>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800">
                <a:solidFill>
                  <a:srgbClr val="FFFFFF"/>
                </a:solidFill>
              </a:rPr>
              <a:t>Gebruik het </a:t>
            </a:r>
            <a:r>
              <a:rPr lang="nl-BE" sz="1800" b="1">
                <a:solidFill>
                  <a:srgbClr val="FFFFFF"/>
                </a:solidFill>
              </a:rPr>
              <a:t>handje</a:t>
            </a:r>
            <a:r>
              <a:rPr lang="nl-BE" sz="1800">
                <a:solidFill>
                  <a:srgbClr val="FFFFFF"/>
                </a:solidFill>
              </a:rPr>
              <a:t> als je iets wilt zeggen. Interactie wordt aangemoedigd!</a:t>
            </a:r>
            <a:endParaRPr sz="1600">
              <a:solidFill>
                <a:srgbClr val="FFFFFF"/>
              </a:solidFill>
            </a:endParaRPr>
          </a:p>
        </p:txBody>
      </p:sp>
      <p:sp>
        <p:nvSpPr>
          <p:cNvPr id="450" name="Google Shape;450;p77"/>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1">
                <a:solidFill>
                  <a:srgbClr val="373636"/>
                </a:solidFill>
              </a:rPr>
              <a:t>ja/nee vragen</a:t>
            </a:r>
            <a:r>
              <a:rPr lang="nl-BE" sz="1600">
                <a:solidFill>
                  <a:srgbClr val="373636"/>
                </a:solidFill>
              </a:rPr>
              <a:t> kunnen beantwoord worden via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Akkoord = +1</a:t>
            </a: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Niet akkoord = - 1</a:t>
            </a: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Onverschillig = 0</a:t>
            </a:r>
            <a:endParaRPr sz="1600">
              <a:solidFill>
                <a:srgbClr val="373636"/>
              </a:solidFill>
            </a:endParaRPr>
          </a:p>
        </p:txBody>
      </p:sp>
      <p:sp>
        <p:nvSpPr>
          <p:cNvPr id="451" name="Google Shape;451;p77"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2" name="Google Shape;452;p77"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53" name="Google Shape;453;p77"/>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454" name="Google Shape;454;p77"/>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55" name="Google Shape;455;p77"/>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77"/>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104"/>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940" name="Google Shape;940;p104"/>
          <p:cNvSpPr txBox="1"/>
          <p:nvPr/>
        </p:nvSpPr>
        <p:spPr>
          <a:xfrm>
            <a:off x="436950" y="190650"/>
            <a:ext cx="44565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Use case storyline</a:t>
            </a:r>
            <a:br>
              <a:rPr lang="nl-BE" sz="2900" b="1" i="0" u="none" strike="noStrike" cap="none">
                <a:solidFill>
                  <a:srgbClr val="000000"/>
                </a:solidFill>
                <a:latin typeface="Arial"/>
                <a:ea typeface="Arial"/>
                <a:cs typeface="Arial"/>
                <a:sym typeface="Arial"/>
              </a:rPr>
            </a:br>
            <a:endParaRPr sz="1400" b="1" i="0" u="none" strike="noStrike" cap="none">
              <a:solidFill>
                <a:srgbClr val="000000"/>
              </a:solidFill>
              <a:latin typeface="Arial"/>
              <a:ea typeface="Arial"/>
              <a:cs typeface="Arial"/>
              <a:sym typeface="Arial"/>
            </a:endParaRPr>
          </a:p>
          <a:p>
            <a:pPr marL="0" lvl="0" indent="0" algn="l" rtl="0">
              <a:spcBef>
                <a:spcPts val="0"/>
              </a:spcBef>
              <a:spcAft>
                <a:spcPts val="0"/>
              </a:spcAft>
              <a:buClr>
                <a:srgbClr val="000000"/>
              </a:buClr>
              <a:buSzPts val="1300"/>
              <a:buFont typeface="Arial"/>
              <a:buNone/>
            </a:pPr>
            <a:r>
              <a:rPr lang="nl-BE" sz="1100"/>
              <a:t>Er moet daarnaast ook gecontroleerd worden voor welke activiteiten de vereniging reeds </a:t>
            </a:r>
            <a:r>
              <a:rPr lang="nl-BE" sz="1100" b="1" u="sng"/>
              <a:t>erkend </a:t>
            </a:r>
            <a:r>
              <a:rPr lang="nl-BE" sz="1100"/>
              <a:t>is bij het </a:t>
            </a:r>
            <a:r>
              <a:rPr lang="nl-BE" sz="1100" b="1" u="sng"/>
              <a:t>lokaal bestuur (publieke organisatie</a:t>
            </a:r>
            <a:r>
              <a:rPr lang="nl-BE" sz="1100" u="sng"/>
              <a:t>)</a:t>
            </a:r>
            <a:r>
              <a:rPr lang="nl-BE" sz="1100"/>
              <a:t>, zodat een relevante subsidie kan toegekend worden.</a:t>
            </a:r>
            <a:endParaRPr sz="1400" b="0" i="1" u="none" strike="noStrike" cap="none">
              <a:solidFill>
                <a:srgbClr val="000000"/>
              </a:solidFill>
              <a:latin typeface="Arial"/>
              <a:ea typeface="Arial"/>
              <a:cs typeface="Arial"/>
              <a:sym typeface="Arial"/>
            </a:endParaRPr>
          </a:p>
        </p:txBody>
      </p:sp>
      <p:grpSp>
        <p:nvGrpSpPr>
          <p:cNvPr id="941" name="Google Shape;941;p104"/>
          <p:cNvGrpSpPr/>
          <p:nvPr/>
        </p:nvGrpSpPr>
        <p:grpSpPr>
          <a:xfrm>
            <a:off x="5994296" y="1258973"/>
            <a:ext cx="847642" cy="305341"/>
            <a:chOff x="1217350" y="2817775"/>
            <a:chExt cx="2716800" cy="1048200"/>
          </a:xfrm>
        </p:grpSpPr>
        <p:sp>
          <p:nvSpPr>
            <p:cNvPr id="942" name="Google Shape;942;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43" name="Google Shape;943;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44" name="Google Shape;944;p104"/>
          <p:cNvGrpSpPr/>
          <p:nvPr/>
        </p:nvGrpSpPr>
        <p:grpSpPr>
          <a:xfrm>
            <a:off x="6935049" y="824808"/>
            <a:ext cx="847642" cy="305341"/>
            <a:chOff x="1217350" y="2817775"/>
            <a:chExt cx="2716800" cy="1048200"/>
          </a:xfrm>
        </p:grpSpPr>
        <p:sp>
          <p:nvSpPr>
            <p:cNvPr id="945" name="Google Shape;945;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46" name="Google Shape;946;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47" name="Google Shape;947;p104"/>
          <p:cNvGrpSpPr/>
          <p:nvPr/>
        </p:nvGrpSpPr>
        <p:grpSpPr>
          <a:xfrm>
            <a:off x="7899557" y="824808"/>
            <a:ext cx="650674" cy="305341"/>
            <a:chOff x="1217350" y="2817775"/>
            <a:chExt cx="2716800" cy="1048200"/>
          </a:xfrm>
        </p:grpSpPr>
        <p:sp>
          <p:nvSpPr>
            <p:cNvPr id="948" name="Google Shape;948;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49" name="Google Shape;949;p104"/>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50" name="Google Shape;950;p104"/>
          <p:cNvGrpSpPr/>
          <p:nvPr/>
        </p:nvGrpSpPr>
        <p:grpSpPr>
          <a:xfrm>
            <a:off x="6935053" y="1258889"/>
            <a:ext cx="847642" cy="305341"/>
            <a:chOff x="1217350" y="2817775"/>
            <a:chExt cx="2716800" cy="1048200"/>
          </a:xfrm>
        </p:grpSpPr>
        <p:sp>
          <p:nvSpPr>
            <p:cNvPr id="951" name="Google Shape;951;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52" name="Google Shape;952;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53" name="Google Shape;953;p104"/>
          <p:cNvGrpSpPr/>
          <p:nvPr/>
        </p:nvGrpSpPr>
        <p:grpSpPr>
          <a:xfrm>
            <a:off x="7899554" y="1258889"/>
            <a:ext cx="650674" cy="305341"/>
            <a:chOff x="1217350" y="2817775"/>
            <a:chExt cx="2716800" cy="1048200"/>
          </a:xfrm>
        </p:grpSpPr>
        <p:sp>
          <p:nvSpPr>
            <p:cNvPr id="954" name="Google Shape;954;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55" name="Google Shape;955;p104"/>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956" name="Google Shape;956;p104"/>
          <p:cNvCxnSpPr>
            <a:stCxn id="951" idx="3"/>
            <a:endCxn id="954"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957" name="Google Shape;957;p104"/>
          <p:cNvCxnSpPr>
            <a:stCxn id="948" idx="2"/>
            <a:endCxn id="955"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958" name="Google Shape;958;p104"/>
          <p:cNvCxnSpPr>
            <a:stCxn id="945" idx="3"/>
            <a:endCxn id="948"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959" name="Google Shape;959;p104"/>
          <p:cNvCxnSpPr>
            <a:stCxn id="942" idx="3"/>
            <a:endCxn id="951"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960" name="Google Shape;960;p104"/>
          <p:cNvCxnSpPr>
            <a:stCxn id="952"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961" name="Google Shape;961;p104"/>
          <p:cNvCxnSpPr>
            <a:stCxn id="943" idx="1"/>
            <a:endCxn id="942"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962" name="Google Shape;962;p104"/>
          <p:cNvGrpSpPr/>
          <p:nvPr/>
        </p:nvGrpSpPr>
        <p:grpSpPr>
          <a:xfrm>
            <a:off x="5994296" y="1649235"/>
            <a:ext cx="847642" cy="305341"/>
            <a:chOff x="1217350" y="2817775"/>
            <a:chExt cx="2716800" cy="1048200"/>
          </a:xfrm>
        </p:grpSpPr>
        <p:sp>
          <p:nvSpPr>
            <p:cNvPr id="963" name="Google Shape;963;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64" name="Google Shape;964;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965" name="Google Shape;965;p104"/>
          <p:cNvCxnSpPr>
            <a:stCxn id="942" idx="2"/>
            <a:endCxn id="964"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966" name="Google Shape;966;p104"/>
          <p:cNvCxnSpPr>
            <a:endCxn id="945"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967" name="Google Shape;967;p104"/>
          <p:cNvGrpSpPr/>
          <p:nvPr/>
        </p:nvGrpSpPr>
        <p:grpSpPr>
          <a:xfrm>
            <a:off x="5994515" y="824808"/>
            <a:ext cx="671321" cy="305341"/>
            <a:chOff x="1217350" y="2817775"/>
            <a:chExt cx="2716800" cy="1048200"/>
          </a:xfrm>
        </p:grpSpPr>
        <p:sp>
          <p:nvSpPr>
            <p:cNvPr id="968" name="Google Shape;968;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969" name="Google Shape;969;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970" name="Google Shape;970;p104"/>
          <p:cNvCxnSpPr>
            <a:endCxn id="968"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grpSp>
        <p:nvGrpSpPr>
          <p:cNvPr id="971" name="Google Shape;971;p104"/>
          <p:cNvGrpSpPr/>
          <p:nvPr/>
        </p:nvGrpSpPr>
        <p:grpSpPr>
          <a:xfrm>
            <a:off x="406103" y="1533600"/>
            <a:ext cx="1880569" cy="1048200"/>
            <a:chOff x="1217350" y="2817775"/>
            <a:chExt cx="2716800" cy="1048200"/>
          </a:xfrm>
        </p:grpSpPr>
        <p:sp>
          <p:nvSpPr>
            <p:cNvPr id="972" name="Google Shape;972;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73" name="Google Shape;973;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974" name="Google Shape;974;p104"/>
          <p:cNvGrpSpPr/>
          <p:nvPr/>
        </p:nvGrpSpPr>
        <p:grpSpPr>
          <a:xfrm>
            <a:off x="406103" y="2746500"/>
            <a:ext cx="1880569" cy="1048200"/>
            <a:chOff x="1217350" y="2817775"/>
            <a:chExt cx="2716800" cy="1048200"/>
          </a:xfrm>
        </p:grpSpPr>
        <p:sp>
          <p:nvSpPr>
            <p:cNvPr id="975" name="Google Shape;975;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76" name="Google Shape;976;p10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cxnSp>
        <p:nvCxnSpPr>
          <p:cNvPr id="977" name="Google Shape;977;p104"/>
          <p:cNvCxnSpPr>
            <a:stCxn id="972" idx="2"/>
            <a:endCxn id="976" idx="0"/>
          </p:cNvCxnSpPr>
          <p:nvPr/>
        </p:nvCxnSpPr>
        <p:spPr>
          <a:xfrm>
            <a:off x="1346388" y="2581800"/>
            <a:ext cx="0" cy="164700"/>
          </a:xfrm>
          <a:prstGeom prst="straightConnector1">
            <a:avLst/>
          </a:prstGeom>
          <a:noFill/>
          <a:ln w="9525" cap="flat" cmpd="sng">
            <a:solidFill>
              <a:schemeClr val="dk2"/>
            </a:solidFill>
            <a:prstDash val="dash"/>
            <a:round/>
            <a:headEnd type="none" w="med" len="med"/>
            <a:tailEnd type="none" w="med" len="med"/>
          </a:ln>
        </p:spPr>
      </p:cxnSp>
      <p:grpSp>
        <p:nvGrpSpPr>
          <p:cNvPr id="978" name="Google Shape;978;p104"/>
          <p:cNvGrpSpPr/>
          <p:nvPr/>
        </p:nvGrpSpPr>
        <p:grpSpPr>
          <a:xfrm>
            <a:off x="406103" y="3959400"/>
            <a:ext cx="1880569" cy="1048200"/>
            <a:chOff x="1217350" y="2817775"/>
            <a:chExt cx="2716800" cy="1048200"/>
          </a:xfrm>
        </p:grpSpPr>
        <p:sp>
          <p:nvSpPr>
            <p:cNvPr id="979" name="Google Shape;979;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80" name="Google Shape;980;p104"/>
            <p:cNvSpPr/>
            <p:nvPr/>
          </p:nvSpPr>
          <p:spPr>
            <a:xfrm>
              <a:off x="1217350" y="2817775"/>
              <a:ext cx="2716800" cy="314400"/>
            </a:xfrm>
            <a:prstGeom prst="rect">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981" name="Google Shape;981;p104"/>
          <p:cNvCxnSpPr>
            <a:endCxn id="980" idx="0"/>
          </p:cNvCxnSpPr>
          <p:nvPr/>
        </p:nvCxnSpPr>
        <p:spPr>
          <a:xfrm>
            <a:off x="1346388" y="3794700"/>
            <a:ext cx="0" cy="164700"/>
          </a:xfrm>
          <a:prstGeom prst="straightConnector1">
            <a:avLst/>
          </a:prstGeom>
          <a:noFill/>
          <a:ln w="9525" cap="flat" cmpd="sng">
            <a:solidFill>
              <a:schemeClr val="dk2"/>
            </a:solidFill>
            <a:prstDash val="dash"/>
            <a:round/>
            <a:headEnd type="none" w="med" len="med"/>
            <a:tailEnd type="none" w="med" len="med"/>
          </a:ln>
        </p:spPr>
      </p:cxnSp>
      <p:grpSp>
        <p:nvGrpSpPr>
          <p:cNvPr id="982" name="Google Shape;982;p104"/>
          <p:cNvGrpSpPr/>
          <p:nvPr/>
        </p:nvGrpSpPr>
        <p:grpSpPr>
          <a:xfrm>
            <a:off x="2728428" y="3959400"/>
            <a:ext cx="1880569" cy="1048200"/>
            <a:chOff x="1217350" y="2817775"/>
            <a:chExt cx="2716800" cy="1048200"/>
          </a:xfrm>
        </p:grpSpPr>
        <p:sp>
          <p:nvSpPr>
            <p:cNvPr id="983" name="Google Shape;983;p10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84" name="Google Shape;984;p104"/>
            <p:cNvSpPr/>
            <p:nvPr/>
          </p:nvSpPr>
          <p:spPr>
            <a:xfrm>
              <a:off x="1217350" y="2817775"/>
              <a:ext cx="2716800" cy="314400"/>
            </a:xfrm>
            <a:prstGeom prst="rect">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cxnSp>
        <p:nvCxnSpPr>
          <p:cNvPr id="985" name="Google Shape;985;p104"/>
          <p:cNvCxnSpPr>
            <a:stCxn id="979" idx="3"/>
            <a:endCxn id="983" idx="1"/>
          </p:cNvCxnSpPr>
          <p:nvPr/>
        </p:nvCxnSpPr>
        <p:spPr>
          <a:xfrm>
            <a:off x="2286672" y="4483500"/>
            <a:ext cx="441900" cy="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105"/>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991" name="Google Shape;991;p105"/>
          <p:cNvSpPr txBox="1"/>
          <p:nvPr/>
        </p:nvSpPr>
        <p:spPr>
          <a:xfrm>
            <a:off x="436950" y="190650"/>
            <a:ext cx="4456500" cy="136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Use case storyline</a:t>
            </a:r>
            <a:br>
              <a:rPr lang="nl-BE" sz="2900" b="1" i="0" u="none" strike="noStrike" cap="none">
                <a:solidFill>
                  <a:srgbClr val="000000"/>
                </a:solidFill>
                <a:latin typeface="Arial"/>
                <a:ea typeface="Arial"/>
                <a:cs typeface="Arial"/>
                <a:sym typeface="Arial"/>
              </a:rPr>
            </a:br>
            <a:endParaRPr sz="1400" b="1"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r>
              <a:rPr lang="nl-BE" sz="1100"/>
              <a:t>De subsidie die een feitelijke vereniging aanvraagt is een </a:t>
            </a:r>
            <a:r>
              <a:rPr lang="nl-BE" sz="1100" b="1"/>
              <a:t>publieke dienstverlening </a:t>
            </a:r>
            <a:r>
              <a:rPr lang="nl-BE" sz="1100"/>
              <a:t>van het lokaal bestuur (publieke organisatie).</a:t>
            </a:r>
            <a:endParaRPr sz="1400" b="0" i="1" u="none" strike="noStrike" cap="none">
              <a:solidFill>
                <a:srgbClr val="000000"/>
              </a:solidFill>
              <a:latin typeface="Arial"/>
              <a:ea typeface="Arial"/>
              <a:cs typeface="Arial"/>
              <a:sym typeface="Arial"/>
            </a:endParaRPr>
          </a:p>
        </p:txBody>
      </p:sp>
      <p:grpSp>
        <p:nvGrpSpPr>
          <p:cNvPr id="992" name="Google Shape;992;p105"/>
          <p:cNvGrpSpPr/>
          <p:nvPr/>
        </p:nvGrpSpPr>
        <p:grpSpPr>
          <a:xfrm>
            <a:off x="5994296" y="1258973"/>
            <a:ext cx="847642" cy="305341"/>
            <a:chOff x="1217350" y="2817775"/>
            <a:chExt cx="2716800" cy="1048200"/>
          </a:xfrm>
        </p:grpSpPr>
        <p:sp>
          <p:nvSpPr>
            <p:cNvPr id="993" name="Google Shape;993;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94" name="Google Shape;994;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95" name="Google Shape;995;p105"/>
          <p:cNvGrpSpPr/>
          <p:nvPr/>
        </p:nvGrpSpPr>
        <p:grpSpPr>
          <a:xfrm>
            <a:off x="6935049" y="824808"/>
            <a:ext cx="847642" cy="305341"/>
            <a:chOff x="1217350" y="2817775"/>
            <a:chExt cx="2716800" cy="1048200"/>
          </a:xfrm>
        </p:grpSpPr>
        <p:sp>
          <p:nvSpPr>
            <p:cNvPr id="996" name="Google Shape;996;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97" name="Google Shape;997;p105"/>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998" name="Google Shape;998;p105"/>
          <p:cNvGrpSpPr/>
          <p:nvPr/>
        </p:nvGrpSpPr>
        <p:grpSpPr>
          <a:xfrm>
            <a:off x="7899557" y="824808"/>
            <a:ext cx="650674" cy="305341"/>
            <a:chOff x="1217350" y="2817775"/>
            <a:chExt cx="2716800" cy="1048200"/>
          </a:xfrm>
        </p:grpSpPr>
        <p:sp>
          <p:nvSpPr>
            <p:cNvPr id="999" name="Google Shape;999;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00" name="Google Shape;1000;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1001" name="Google Shape;1001;p105"/>
          <p:cNvGrpSpPr/>
          <p:nvPr/>
        </p:nvGrpSpPr>
        <p:grpSpPr>
          <a:xfrm>
            <a:off x="6935053" y="1258889"/>
            <a:ext cx="847642" cy="305341"/>
            <a:chOff x="1217350" y="2817775"/>
            <a:chExt cx="2716800" cy="1048200"/>
          </a:xfrm>
        </p:grpSpPr>
        <p:sp>
          <p:nvSpPr>
            <p:cNvPr id="1002" name="Google Shape;1002;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03" name="Google Shape;1003;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1004" name="Google Shape;1004;p105"/>
          <p:cNvGrpSpPr/>
          <p:nvPr/>
        </p:nvGrpSpPr>
        <p:grpSpPr>
          <a:xfrm>
            <a:off x="7899554" y="1258889"/>
            <a:ext cx="650674" cy="305341"/>
            <a:chOff x="1217350" y="2817775"/>
            <a:chExt cx="2716800" cy="1048200"/>
          </a:xfrm>
        </p:grpSpPr>
        <p:sp>
          <p:nvSpPr>
            <p:cNvPr id="1005" name="Google Shape;1005;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06" name="Google Shape;1006;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1007" name="Google Shape;1007;p105"/>
          <p:cNvCxnSpPr>
            <a:stCxn id="1002" idx="3"/>
            <a:endCxn id="1005"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1008" name="Google Shape;1008;p105"/>
          <p:cNvCxnSpPr>
            <a:stCxn id="999" idx="2"/>
            <a:endCxn id="1006"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1009" name="Google Shape;1009;p105"/>
          <p:cNvCxnSpPr>
            <a:stCxn id="996" idx="3"/>
            <a:endCxn id="999"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1010" name="Google Shape;1010;p105"/>
          <p:cNvCxnSpPr>
            <a:stCxn id="993" idx="3"/>
            <a:endCxn id="1002"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1011" name="Google Shape;1011;p105"/>
          <p:cNvCxnSpPr>
            <a:stCxn id="1003"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1012" name="Google Shape;1012;p105"/>
          <p:cNvCxnSpPr>
            <a:stCxn id="994" idx="1"/>
            <a:endCxn id="993"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1013" name="Google Shape;1013;p105"/>
          <p:cNvGrpSpPr/>
          <p:nvPr/>
        </p:nvGrpSpPr>
        <p:grpSpPr>
          <a:xfrm>
            <a:off x="5994296" y="1649235"/>
            <a:ext cx="847642" cy="305341"/>
            <a:chOff x="1217350" y="2817775"/>
            <a:chExt cx="2716800" cy="1048200"/>
          </a:xfrm>
        </p:grpSpPr>
        <p:sp>
          <p:nvSpPr>
            <p:cNvPr id="1014" name="Google Shape;1014;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15" name="Google Shape;1015;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1016" name="Google Shape;1016;p105"/>
          <p:cNvCxnSpPr>
            <a:stCxn id="993" idx="2"/>
            <a:endCxn id="1015"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1017" name="Google Shape;1017;p105"/>
          <p:cNvCxnSpPr>
            <a:endCxn id="996"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1018" name="Google Shape;1018;p105"/>
          <p:cNvGrpSpPr/>
          <p:nvPr/>
        </p:nvGrpSpPr>
        <p:grpSpPr>
          <a:xfrm>
            <a:off x="5994515" y="824808"/>
            <a:ext cx="671321" cy="305341"/>
            <a:chOff x="1217350" y="2817775"/>
            <a:chExt cx="2716800" cy="1048200"/>
          </a:xfrm>
        </p:grpSpPr>
        <p:sp>
          <p:nvSpPr>
            <p:cNvPr id="1019" name="Google Shape;1019;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20" name="Google Shape;1020;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1021" name="Google Shape;1021;p105"/>
          <p:cNvCxnSpPr>
            <a:endCxn id="1019"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grpSp>
        <p:nvGrpSpPr>
          <p:cNvPr id="1022" name="Google Shape;1022;p105"/>
          <p:cNvGrpSpPr/>
          <p:nvPr/>
        </p:nvGrpSpPr>
        <p:grpSpPr>
          <a:xfrm>
            <a:off x="1091925" y="1914600"/>
            <a:ext cx="2716800" cy="1048200"/>
            <a:chOff x="1217350" y="2817775"/>
            <a:chExt cx="2716800" cy="1048200"/>
          </a:xfrm>
        </p:grpSpPr>
        <p:sp>
          <p:nvSpPr>
            <p:cNvPr id="1023" name="Google Shape;1023;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24" name="Google Shape;1024;p10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1025" name="Google Shape;1025;p105"/>
          <p:cNvGrpSpPr/>
          <p:nvPr/>
        </p:nvGrpSpPr>
        <p:grpSpPr>
          <a:xfrm>
            <a:off x="1091925" y="3327300"/>
            <a:ext cx="2716800" cy="1048200"/>
            <a:chOff x="1217350" y="2817775"/>
            <a:chExt cx="2716800" cy="1048200"/>
          </a:xfrm>
        </p:grpSpPr>
        <p:sp>
          <p:nvSpPr>
            <p:cNvPr id="1026" name="Google Shape;1026;p10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27" name="Google Shape;1027;p105"/>
            <p:cNvSpPr/>
            <p:nvPr/>
          </p:nvSpPr>
          <p:spPr>
            <a:xfrm>
              <a:off x="1217350" y="2817775"/>
              <a:ext cx="2716800" cy="314400"/>
            </a:xfrm>
            <a:prstGeom prst="rect">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cxnSp>
        <p:nvCxnSpPr>
          <p:cNvPr id="1028" name="Google Shape;1028;p105"/>
          <p:cNvCxnSpPr>
            <a:endCxn id="1027" idx="0"/>
          </p:cNvCxnSpPr>
          <p:nvPr/>
        </p:nvCxnSpPr>
        <p:spPr>
          <a:xfrm>
            <a:off x="2450325" y="2962800"/>
            <a:ext cx="0" cy="3645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06"/>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Volledig sneuvelmodel</a:t>
            </a:r>
            <a:endParaRPr sz="2200" b="1" i="0" u="none" strike="noStrike" cap="none">
              <a:solidFill>
                <a:srgbClr val="000000"/>
              </a:solidFill>
              <a:latin typeface="Arial"/>
              <a:ea typeface="Arial"/>
              <a:cs typeface="Arial"/>
              <a:sym typeface="Arial"/>
            </a:endParaRPr>
          </a:p>
        </p:txBody>
      </p:sp>
      <p:grpSp>
        <p:nvGrpSpPr>
          <p:cNvPr id="1034" name="Google Shape;1034;p106"/>
          <p:cNvGrpSpPr/>
          <p:nvPr/>
        </p:nvGrpSpPr>
        <p:grpSpPr>
          <a:xfrm>
            <a:off x="662675" y="2543888"/>
            <a:ext cx="2716800" cy="1048200"/>
            <a:chOff x="1217350" y="2817775"/>
            <a:chExt cx="2716800" cy="1048200"/>
          </a:xfrm>
        </p:grpSpPr>
        <p:sp>
          <p:nvSpPr>
            <p:cNvPr id="1035" name="Google Shape;1035;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36" name="Google Shape;1036;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FeitelijkeVereniging</a:t>
              </a:r>
              <a:endParaRPr>
                <a:solidFill>
                  <a:srgbClr val="FFFFFF"/>
                </a:solidFill>
              </a:endParaRPr>
            </a:p>
          </p:txBody>
        </p:sp>
      </p:grpSp>
      <p:grpSp>
        <p:nvGrpSpPr>
          <p:cNvPr id="1037" name="Google Shape;1037;p106"/>
          <p:cNvGrpSpPr/>
          <p:nvPr/>
        </p:nvGrpSpPr>
        <p:grpSpPr>
          <a:xfrm>
            <a:off x="3677938" y="1053350"/>
            <a:ext cx="2716800" cy="1048200"/>
            <a:chOff x="1217350" y="2817775"/>
            <a:chExt cx="2716800" cy="1048200"/>
          </a:xfrm>
        </p:grpSpPr>
        <p:sp>
          <p:nvSpPr>
            <p:cNvPr id="1038" name="Google Shape;1038;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39" name="Google Shape;1039;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PubliekeDienstverlening</a:t>
              </a:r>
              <a:endParaRPr>
                <a:solidFill>
                  <a:srgbClr val="FFFFFF"/>
                </a:solidFill>
              </a:endParaRPr>
            </a:p>
          </p:txBody>
        </p:sp>
      </p:grpSp>
      <p:grpSp>
        <p:nvGrpSpPr>
          <p:cNvPr id="1040" name="Google Shape;1040;p106"/>
          <p:cNvGrpSpPr/>
          <p:nvPr/>
        </p:nvGrpSpPr>
        <p:grpSpPr>
          <a:xfrm>
            <a:off x="6769431" y="1053350"/>
            <a:ext cx="2085687" cy="1048200"/>
            <a:chOff x="1217350" y="2817775"/>
            <a:chExt cx="2716800" cy="1048200"/>
          </a:xfrm>
        </p:grpSpPr>
        <p:sp>
          <p:nvSpPr>
            <p:cNvPr id="1041" name="Google Shape;1041;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42" name="Google Shape;1042;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PubliekeOrganisatie</a:t>
              </a:r>
              <a:endParaRPr>
                <a:solidFill>
                  <a:srgbClr val="FFFFFF"/>
                </a:solidFill>
              </a:endParaRPr>
            </a:p>
          </p:txBody>
        </p:sp>
      </p:grpSp>
      <p:grpSp>
        <p:nvGrpSpPr>
          <p:cNvPr id="1043" name="Google Shape;1043;p106"/>
          <p:cNvGrpSpPr/>
          <p:nvPr/>
        </p:nvGrpSpPr>
        <p:grpSpPr>
          <a:xfrm>
            <a:off x="3677950" y="2543600"/>
            <a:ext cx="2716800" cy="1048200"/>
            <a:chOff x="1217350" y="2817775"/>
            <a:chExt cx="2716800" cy="1048200"/>
          </a:xfrm>
        </p:grpSpPr>
        <p:sp>
          <p:nvSpPr>
            <p:cNvPr id="1044" name="Google Shape;1044;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45" name="Google Shape;1045;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Activiteit</a:t>
              </a:r>
              <a:endParaRPr>
                <a:solidFill>
                  <a:srgbClr val="FFFFFF"/>
                </a:solidFill>
              </a:endParaRPr>
            </a:p>
          </p:txBody>
        </p:sp>
      </p:grpSp>
      <p:grpSp>
        <p:nvGrpSpPr>
          <p:cNvPr id="1046" name="Google Shape;1046;p106"/>
          <p:cNvGrpSpPr/>
          <p:nvPr/>
        </p:nvGrpSpPr>
        <p:grpSpPr>
          <a:xfrm>
            <a:off x="6769419" y="2543600"/>
            <a:ext cx="2085687" cy="1048200"/>
            <a:chOff x="1217350" y="2817775"/>
            <a:chExt cx="2716800" cy="1048200"/>
          </a:xfrm>
        </p:grpSpPr>
        <p:sp>
          <p:nvSpPr>
            <p:cNvPr id="1047" name="Google Shape;1047;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48" name="Google Shape;1048;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Erkenning</a:t>
              </a:r>
              <a:endParaRPr>
                <a:solidFill>
                  <a:srgbClr val="FFFFFF"/>
                </a:solidFill>
              </a:endParaRPr>
            </a:p>
          </p:txBody>
        </p:sp>
      </p:grpSp>
      <p:cxnSp>
        <p:nvCxnSpPr>
          <p:cNvPr id="1049" name="Google Shape;1049;p106"/>
          <p:cNvCxnSpPr>
            <a:stCxn id="1044" idx="3"/>
            <a:endCxn id="1047" idx="1"/>
          </p:cNvCxnSpPr>
          <p:nvPr/>
        </p:nvCxnSpPr>
        <p:spPr>
          <a:xfrm>
            <a:off x="6394750" y="3067700"/>
            <a:ext cx="3747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1050" name="Google Shape;1050;p106"/>
          <p:cNvCxnSpPr>
            <a:stCxn id="1041" idx="2"/>
            <a:endCxn id="1048" idx="0"/>
          </p:cNvCxnSpPr>
          <p:nvPr/>
        </p:nvCxnSpPr>
        <p:spPr>
          <a:xfrm rot="-5400000" flipH="1">
            <a:off x="7591474" y="2322350"/>
            <a:ext cx="4422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1051" name="Google Shape;1051;p106"/>
          <p:cNvCxnSpPr>
            <a:stCxn id="1038" idx="3"/>
            <a:endCxn id="1041" idx="1"/>
          </p:cNvCxnSpPr>
          <p:nvPr/>
        </p:nvCxnSpPr>
        <p:spPr>
          <a:xfrm>
            <a:off x="6394738" y="1577450"/>
            <a:ext cx="3747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1052" name="Google Shape;1052;p106"/>
          <p:cNvCxnSpPr>
            <a:stCxn id="1035" idx="3"/>
            <a:endCxn id="1044" idx="1"/>
          </p:cNvCxnSpPr>
          <p:nvPr/>
        </p:nvCxnSpPr>
        <p:spPr>
          <a:xfrm>
            <a:off x="3379475" y="3067988"/>
            <a:ext cx="2985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1053" name="Google Shape;1053;p106"/>
          <p:cNvCxnSpPr>
            <a:stCxn id="1045" idx="0"/>
          </p:cNvCxnSpPr>
          <p:nvPr/>
        </p:nvCxnSpPr>
        <p:spPr>
          <a:xfrm rot="10800000" flipH="1">
            <a:off x="5036350" y="2094500"/>
            <a:ext cx="1740600" cy="449100"/>
          </a:xfrm>
          <a:prstGeom prst="straightConnector1">
            <a:avLst/>
          </a:prstGeom>
          <a:noFill/>
          <a:ln w="9525" cap="flat" cmpd="sng">
            <a:solidFill>
              <a:schemeClr val="dk2"/>
            </a:solidFill>
            <a:prstDash val="dash"/>
            <a:round/>
            <a:headEnd type="none" w="med" len="med"/>
            <a:tailEnd type="none" w="med" len="med"/>
          </a:ln>
        </p:spPr>
      </p:cxnSp>
      <p:cxnSp>
        <p:nvCxnSpPr>
          <p:cNvPr id="1054" name="Google Shape;1054;p106"/>
          <p:cNvCxnSpPr>
            <a:stCxn id="1036" idx="1"/>
            <a:endCxn id="1035" idx="1"/>
          </p:cNvCxnSpPr>
          <p:nvPr/>
        </p:nvCxnSpPr>
        <p:spPr>
          <a:xfrm>
            <a:off x="662675" y="2701088"/>
            <a:ext cx="600" cy="3669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1055" name="Google Shape;1055;p106"/>
          <p:cNvGrpSpPr/>
          <p:nvPr/>
        </p:nvGrpSpPr>
        <p:grpSpPr>
          <a:xfrm>
            <a:off x="662675" y="3883700"/>
            <a:ext cx="2716800" cy="1048200"/>
            <a:chOff x="1217350" y="2817775"/>
            <a:chExt cx="2716800" cy="1048200"/>
          </a:xfrm>
        </p:grpSpPr>
        <p:sp>
          <p:nvSpPr>
            <p:cNvPr id="1056" name="Google Shape;1056;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57" name="Google Shape;1057;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Lid</a:t>
              </a:r>
              <a:endParaRPr>
                <a:solidFill>
                  <a:srgbClr val="FFFFFF"/>
                </a:solidFill>
              </a:endParaRPr>
            </a:p>
          </p:txBody>
        </p:sp>
      </p:grpSp>
      <p:cxnSp>
        <p:nvCxnSpPr>
          <p:cNvPr id="1058" name="Google Shape;1058;p106"/>
          <p:cNvCxnSpPr>
            <a:stCxn id="1035" idx="2"/>
            <a:endCxn id="1057" idx="0"/>
          </p:cNvCxnSpPr>
          <p:nvPr/>
        </p:nvCxnSpPr>
        <p:spPr>
          <a:xfrm>
            <a:off x="2021075" y="3592088"/>
            <a:ext cx="0" cy="291600"/>
          </a:xfrm>
          <a:prstGeom prst="straightConnector1">
            <a:avLst/>
          </a:prstGeom>
          <a:noFill/>
          <a:ln w="9525" cap="flat" cmpd="sng">
            <a:solidFill>
              <a:schemeClr val="dk2"/>
            </a:solidFill>
            <a:prstDash val="dash"/>
            <a:round/>
            <a:headEnd type="none" w="med" len="med"/>
            <a:tailEnd type="none" w="med" len="med"/>
          </a:ln>
        </p:spPr>
      </p:cxnSp>
      <p:cxnSp>
        <p:nvCxnSpPr>
          <p:cNvPr id="1059" name="Google Shape;1059;p106"/>
          <p:cNvCxnSpPr>
            <a:endCxn id="1038" idx="1"/>
          </p:cNvCxnSpPr>
          <p:nvPr/>
        </p:nvCxnSpPr>
        <p:spPr>
          <a:xfrm rot="-5400000">
            <a:off x="2847838" y="1768850"/>
            <a:ext cx="1021500" cy="638700"/>
          </a:xfrm>
          <a:prstGeom prst="bentConnector2">
            <a:avLst/>
          </a:prstGeom>
          <a:noFill/>
          <a:ln w="9525" cap="flat" cmpd="sng">
            <a:solidFill>
              <a:schemeClr val="dk2"/>
            </a:solidFill>
            <a:prstDash val="dash"/>
            <a:round/>
            <a:headEnd type="none" w="med" len="med"/>
            <a:tailEnd type="none" w="med" len="med"/>
          </a:ln>
        </p:spPr>
      </p:cxnSp>
      <p:grpSp>
        <p:nvGrpSpPr>
          <p:cNvPr id="1060" name="Google Shape;1060;p106"/>
          <p:cNvGrpSpPr/>
          <p:nvPr/>
        </p:nvGrpSpPr>
        <p:grpSpPr>
          <a:xfrm>
            <a:off x="663273" y="1053350"/>
            <a:ext cx="2151434" cy="1048200"/>
            <a:chOff x="1217350" y="2817775"/>
            <a:chExt cx="2716800" cy="1048200"/>
          </a:xfrm>
        </p:grpSpPr>
        <p:sp>
          <p:nvSpPr>
            <p:cNvPr id="1061" name="Google Shape;1061;p10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62" name="Google Shape;1062;p10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rPr>
                <a:t>Samenwerkingsverband</a:t>
              </a:r>
              <a:endParaRPr>
                <a:solidFill>
                  <a:srgbClr val="FFFFFF"/>
                </a:solidFill>
              </a:endParaRPr>
            </a:p>
          </p:txBody>
        </p:sp>
      </p:grpSp>
      <p:cxnSp>
        <p:nvCxnSpPr>
          <p:cNvPr id="1063" name="Google Shape;1063;p106"/>
          <p:cNvCxnSpPr>
            <a:endCxn id="1061" idx="2"/>
          </p:cNvCxnSpPr>
          <p:nvPr/>
        </p:nvCxnSpPr>
        <p:spPr>
          <a:xfrm rot="10800000">
            <a:off x="1738990" y="2101550"/>
            <a:ext cx="5100" cy="4545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07"/>
          <p:cNvSpPr txBox="1"/>
          <p:nvPr/>
        </p:nvSpPr>
        <p:spPr>
          <a:xfrm>
            <a:off x="628800" y="1107113"/>
            <a:ext cx="39432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800"/>
              <a:t>Laat dit model alle relevante use cases toe?</a:t>
            </a:r>
            <a:endParaRPr sz="1000"/>
          </a:p>
          <a:p>
            <a:pPr marL="457200" marR="0" lvl="0" indent="-355600" algn="l" rtl="0">
              <a:lnSpc>
                <a:spcPct val="100000"/>
              </a:lnSpc>
              <a:spcBef>
                <a:spcPts val="0"/>
              </a:spcBef>
              <a:spcAft>
                <a:spcPts val="0"/>
              </a:spcAft>
              <a:buClr>
                <a:srgbClr val="000000"/>
              </a:buClr>
              <a:buSzPts val="1600"/>
              <a:buFont typeface="Arial"/>
              <a:buNone/>
            </a:pPr>
            <a:endParaRPr sz="1600" b="0" i="0" u="none" strike="noStrike" cap="none">
              <a:solidFill>
                <a:srgbClr val="888484"/>
              </a:solidFill>
              <a:latin typeface="Arial"/>
              <a:ea typeface="Arial"/>
              <a:cs typeface="Arial"/>
              <a:sym typeface="Arial"/>
            </a:endParaRPr>
          </a:p>
          <a:p>
            <a:pPr marL="342900" marR="0" lvl="0" indent="-317500" algn="l" rtl="0">
              <a:lnSpc>
                <a:spcPct val="100000"/>
              </a:lnSpc>
              <a:spcBef>
                <a:spcPts val="0"/>
              </a:spcBef>
              <a:spcAft>
                <a:spcPts val="0"/>
              </a:spcAft>
              <a:buClr>
                <a:srgbClr val="999999"/>
              </a:buClr>
              <a:buSzPts val="1600"/>
              <a:buFont typeface="Arial"/>
              <a:buChar char="•"/>
            </a:pPr>
            <a:r>
              <a:rPr lang="nl-BE" sz="1600">
                <a:solidFill>
                  <a:srgbClr val="888484"/>
                </a:solidFill>
              </a:rPr>
              <a:t>Momenteel nemen we de assumptie dat activiteiten van de FV erkend worden ipv de FV zelf. Is dit correct?</a:t>
            </a:r>
            <a:endParaRPr sz="1600">
              <a:solidFill>
                <a:srgbClr val="888484"/>
              </a:solidFill>
            </a:endParaRPr>
          </a:p>
          <a:p>
            <a:pPr marL="342900" marR="0" lvl="0" indent="-317500" algn="l" rtl="0">
              <a:lnSpc>
                <a:spcPct val="100000"/>
              </a:lnSpc>
              <a:spcBef>
                <a:spcPts val="0"/>
              </a:spcBef>
              <a:spcAft>
                <a:spcPts val="0"/>
              </a:spcAft>
              <a:buClr>
                <a:srgbClr val="999999"/>
              </a:buClr>
              <a:buSzPts val="1600"/>
              <a:buFont typeface="Arial"/>
              <a:buChar char="•"/>
            </a:pPr>
            <a:r>
              <a:rPr lang="nl-BE" sz="1600">
                <a:solidFill>
                  <a:srgbClr val="888484"/>
                </a:solidFill>
              </a:rPr>
              <a:t>Zijn er uitzonderlijke use cases ook in verwerkt?</a:t>
            </a:r>
            <a:endParaRPr sz="1600">
              <a:solidFill>
                <a:srgbClr val="888484"/>
              </a:solidFill>
            </a:endParaRPr>
          </a:p>
          <a:p>
            <a:pPr marL="342900" marR="0" lvl="0" indent="-317500" algn="l" rtl="0">
              <a:lnSpc>
                <a:spcPct val="100000"/>
              </a:lnSpc>
              <a:spcBef>
                <a:spcPts val="0"/>
              </a:spcBef>
              <a:spcAft>
                <a:spcPts val="0"/>
              </a:spcAft>
              <a:buClr>
                <a:srgbClr val="999999"/>
              </a:buClr>
              <a:buSzPts val="1600"/>
              <a:buChar char="•"/>
            </a:pPr>
            <a:r>
              <a:rPr lang="nl-BE" sz="1600">
                <a:solidFill>
                  <a:srgbClr val="888484"/>
                </a:solidFill>
              </a:rPr>
              <a:t>Past uw concrete dienstverlening binnen dit model?</a:t>
            </a:r>
            <a:endParaRPr sz="1600">
              <a:solidFill>
                <a:srgbClr val="888484"/>
              </a:solidFill>
            </a:endParaRPr>
          </a:p>
          <a:p>
            <a:pPr marL="342900" marR="0" lvl="0" indent="-317500" algn="l" rtl="0">
              <a:lnSpc>
                <a:spcPct val="100000"/>
              </a:lnSpc>
              <a:spcBef>
                <a:spcPts val="0"/>
              </a:spcBef>
              <a:spcAft>
                <a:spcPts val="0"/>
              </a:spcAft>
              <a:buClr>
                <a:srgbClr val="999999"/>
              </a:buClr>
              <a:buSzPts val="1600"/>
              <a:buChar char="•"/>
            </a:pPr>
            <a:r>
              <a:rPr lang="nl-BE" sz="1600">
                <a:solidFill>
                  <a:srgbClr val="888484"/>
                </a:solidFill>
              </a:rPr>
              <a:t>...</a:t>
            </a:r>
            <a:endParaRPr sz="1600">
              <a:solidFill>
                <a:srgbClr val="888484"/>
              </a:solidFill>
            </a:endParaRPr>
          </a:p>
        </p:txBody>
      </p:sp>
      <p:sp>
        <p:nvSpPr>
          <p:cNvPr id="1069" name="Google Shape;1069;p10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SzPts val="3200"/>
              <a:buNone/>
            </a:pPr>
            <a:r>
              <a:rPr lang="nl-BE" sz="3200" b="1"/>
              <a:t>Interactieve oefening</a:t>
            </a:r>
            <a:endParaRPr/>
          </a:p>
        </p:txBody>
      </p:sp>
      <p:grpSp>
        <p:nvGrpSpPr>
          <p:cNvPr id="1070" name="Google Shape;1070;p107"/>
          <p:cNvGrpSpPr/>
          <p:nvPr/>
        </p:nvGrpSpPr>
        <p:grpSpPr>
          <a:xfrm>
            <a:off x="4903112" y="2628327"/>
            <a:ext cx="1310584" cy="625356"/>
            <a:chOff x="1217350" y="2817775"/>
            <a:chExt cx="2716800" cy="1048200"/>
          </a:xfrm>
        </p:grpSpPr>
        <p:sp>
          <p:nvSpPr>
            <p:cNvPr id="1071" name="Google Shape;1071;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72" name="Google Shape;1072;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000">
                  <a:solidFill>
                    <a:srgbClr val="FFFFFF"/>
                  </a:solidFill>
                </a:rPr>
                <a:t>FeitelijkeVereniging</a:t>
              </a:r>
              <a:endParaRPr sz="1000">
                <a:solidFill>
                  <a:srgbClr val="FFFFFF"/>
                </a:solidFill>
              </a:endParaRPr>
            </a:p>
          </p:txBody>
        </p:sp>
      </p:grpSp>
      <p:grpSp>
        <p:nvGrpSpPr>
          <p:cNvPr id="1073" name="Google Shape;1073;p107"/>
          <p:cNvGrpSpPr/>
          <p:nvPr/>
        </p:nvGrpSpPr>
        <p:grpSpPr>
          <a:xfrm>
            <a:off x="6357665" y="1738990"/>
            <a:ext cx="1310584" cy="625356"/>
            <a:chOff x="1217350" y="2817775"/>
            <a:chExt cx="2716800" cy="1048200"/>
          </a:xfrm>
        </p:grpSpPr>
        <p:sp>
          <p:nvSpPr>
            <p:cNvPr id="1074" name="Google Shape;1074;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75" name="Google Shape;1075;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800">
                  <a:solidFill>
                    <a:srgbClr val="FFFFFF"/>
                  </a:solidFill>
                </a:rPr>
                <a:t>PubliekeDienstverlening</a:t>
              </a:r>
              <a:endParaRPr sz="800">
                <a:solidFill>
                  <a:srgbClr val="FFFFFF"/>
                </a:solidFill>
              </a:endParaRPr>
            </a:p>
          </p:txBody>
        </p:sp>
      </p:grpSp>
      <p:grpSp>
        <p:nvGrpSpPr>
          <p:cNvPr id="1076" name="Google Shape;1076;p107"/>
          <p:cNvGrpSpPr/>
          <p:nvPr/>
        </p:nvGrpSpPr>
        <p:grpSpPr>
          <a:xfrm>
            <a:off x="7848944" y="1738990"/>
            <a:ext cx="1006031" cy="625356"/>
            <a:chOff x="1217350" y="2817775"/>
            <a:chExt cx="2716800" cy="1048200"/>
          </a:xfrm>
        </p:grpSpPr>
        <p:sp>
          <p:nvSpPr>
            <p:cNvPr id="1077" name="Google Shape;1077;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78" name="Google Shape;1078;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700">
                  <a:solidFill>
                    <a:srgbClr val="FFFFFF"/>
                  </a:solidFill>
                </a:rPr>
                <a:t>PubliekeOrganisatie</a:t>
              </a:r>
              <a:endParaRPr sz="700">
                <a:solidFill>
                  <a:srgbClr val="FFFFFF"/>
                </a:solidFill>
              </a:endParaRPr>
            </a:p>
          </p:txBody>
        </p:sp>
      </p:grpSp>
      <p:grpSp>
        <p:nvGrpSpPr>
          <p:cNvPr id="1079" name="Google Shape;1079;p107"/>
          <p:cNvGrpSpPr/>
          <p:nvPr/>
        </p:nvGrpSpPr>
        <p:grpSpPr>
          <a:xfrm>
            <a:off x="6357671" y="2628156"/>
            <a:ext cx="1310584" cy="625356"/>
            <a:chOff x="1217350" y="2817775"/>
            <a:chExt cx="2716800" cy="1048200"/>
          </a:xfrm>
        </p:grpSpPr>
        <p:sp>
          <p:nvSpPr>
            <p:cNvPr id="1080" name="Google Shape;1080;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81" name="Google Shape;1081;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200">
                  <a:solidFill>
                    <a:srgbClr val="FFFFFF"/>
                  </a:solidFill>
                </a:rPr>
                <a:t>Activiteit</a:t>
              </a:r>
              <a:endParaRPr sz="1200">
                <a:solidFill>
                  <a:srgbClr val="FFFFFF"/>
                </a:solidFill>
              </a:endParaRPr>
            </a:p>
          </p:txBody>
        </p:sp>
      </p:grpSp>
      <p:grpSp>
        <p:nvGrpSpPr>
          <p:cNvPr id="1082" name="Google Shape;1082;p107"/>
          <p:cNvGrpSpPr/>
          <p:nvPr/>
        </p:nvGrpSpPr>
        <p:grpSpPr>
          <a:xfrm>
            <a:off x="7848938" y="2628156"/>
            <a:ext cx="1006031" cy="625356"/>
            <a:chOff x="1217350" y="2817775"/>
            <a:chExt cx="2716800" cy="1048200"/>
          </a:xfrm>
        </p:grpSpPr>
        <p:sp>
          <p:nvSpPr>
            <p:cNvPr id="1083" name="Google Shape;1083;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84" name="Google Shape;1084;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FFFFFF"/>
                  </a:solidFill>
                </a:rPr>
                <a:t>Erkenning</a:t>
              </a:r>
              <a:endParaRPr sz="1100">
                <a:solidFill>
                  <a:srgbClr val="FFFFFF"/>
                </a:solidFill>
              </a:endParaRPr>
            </a:p>
          </p:txBody>
        </p:sp>
      </p:grpSp>
      <p:cxnSp>
        <p:nvCxnSpPr>
          <p:cNvPr id="1085" name="Google Shape;1085;p107"/>
          <p:cNvCxnSpPr>
            <a:stCxn id="1080" idx="3"/>
            <a:endCxn id="1083" idx="1"/>
          </p:cNvCxnSpPr>
          <p:nvPr/>
        </p:nvCxnSpPr>
        <p:spPr>
          <a:xfrm>
            <a:off x="7668255" y="2940834"/>
            <a:ext cx="1806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1086" name="Google Shape;1086;p107"/>
          <p:cNvCxnSpPr>
            <a:stCxn id="1077" idx="2"/>
            <a:endCxn id="1084" idx="0"/>
          </p:cNvCxnSpPr>
          <p:nvPr/>
        </p:nvCxnSpPr>
        <p:spPr>
          <a:xfrm rot="-5400000" flipH="1">
            <a:off x="8220409" y="2495896"/>
            <a:ext cx="263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1087" name="Google Shape;1087;p107"/>
          <p:cNvCxnSpPr>
            <a:stCxn id="1074" idx="3"/>
            <a:endCxn id="1077" idx="1"/>
          </p:cNvCxnSpPr>
          <p:nvPr/>
        </p:nvCxnSpPr>
        <p:spPr>
          <a:xfrm>
            <a:off x="7668249" y="2051668"/>
            <a:ext cx="1806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1088" name="Google Shape;1088;p107"/>
          <p:cNvCxnSpPr>
            <a:stCxn id="1071" idx="3"/>
            <a:endCxn id="1080" idx="1"/>
          </p:cNvCxnSpPr>
          <p:nvPr/>
        </p:nvCxnSpPr>
        <p:spPr>
          <a:xfrm>
            <a:off x="6213696" y="2941005"/>
            <a:ext cx="144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1089" name="Google Shape;1089;p107"/>
          <p:cNvCxnSpPr>
            <a:stCxn id="1081" idx="0"/>
          </p:cNvCxnSpPr>
          <p:nvPr/>
        </p:nvCxnSpPr>
        <p:spPr>
          <a:xfrm rot="10800000" flipH="1">
            <a:off x="7012963" y="2360256"/>
            <a:ext cx="839700" cy="267900"/>
          </a:xfrm>
          <a:prstGeom prst="straightConnector1">
            <a:avLst/>
          </a:prstGeom>
          <a:noFill/>
          <a:ln w="9525" cap="flat" cmpd="sng">
            <a:solidFill>
              <a:schemeClr val="dk2"/>
            </a:solidFill>
            <a:prstDash val="dash"/>
            <a:round/>
            <a:headEnd type="none" w="med" len="med"/>
            <a:tailEnd type="none" w="med" len="med"/>
          </a:ln>
        </p:spPr>
      </p:cxnSp>
      <p:cxnSp>
        <p:nvCxnSpPr>
          <p:cNvPr id="1090" name="Google Shape;1090;p107"/>
          <p:cNvCxnSpPr>
            <a:stCxn id="1072" idx="1"/>
            <a:endCxn id="1071" idx="1"/>
          </p:cNvCxnSpPr>
          <p:nvPr/>
        </p:nvCxnSpPr>
        <p:spPr>
          <a:xfrm>
            <a:off x="4903112" y="2722113"/>
            <a:ext cx="600" cy="2190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1091" name="Google Shape;1091;p107"/>
          <p:cNvGrpSpPr/>
          <p:nvPr/>
        </p:nvGrpSpPr>
        <p:grpSpPr>
          <a:xfrm>
            <a:off x="4903112" y="3427734"/>
            <a:ext cx="1310584" cy="625356"/>
            <a:chOff x="1217350" y="2817775"/>
            <a:chExt cx="2716800" cy="1048200"/>
          </a:xfrm>
        </p:grpSpPr>
        <p:sp>
          <p:nvSpPr>
            <p:cNvPr id="1092" name="Google Shape;1092;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93" name="Google Shape;1093;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200">
                  <a:solidFill>
                    <a:srgbClr val="FFFFFF"/>
                  </a:solidFill>
                </a:rPr>
                <a:t>Lid</a:t>
              </a:r>
              <a:endParaRPr sz="1200">
                <a:solidFill>
                  <a:srgbClr val="FFFFFF"/>
                </a:solidFill>
              </a:endParaRPr>
            </a:p>
          </p:txBody>
        </p:sp>
      </p:grpSp>
      <p:cxnSp>
        <p:nvCxnSpPr>
          <p:cNvPr id="1094" name="Google Shape;1094;p107"/>
          <p:cNvCxnSpPr>
            <a:stCxn id="1071" idx="2"/>
            <a:endCxn id="1093" idx="0"/>
          </p:cNvCxnSpPr>
          <p:nvPr/>
        </p:nvCxnSpPr>
        <p:spPr>
          <a:xfrm>
            <a:off x="5558404" y="3253683"/>
            <a:ext cx="0" cy="174000"/>
          </a:xfrm>
          <a:prstGeom prst="straightConnector1">
            <a:avLst/>
          </a:prstGeom>
          <a:noFill/>
          <a:ln w="9525" cap="flat" cmpd="sng">
            <a:solidFill>
              <a:schemeClr val="dk2"/>
            </a:solidFill>
            <a:prstDash val="dash"/>
            <a:round/>
            <a:headEnd type="none" w="med" len="med"/>
            <a:tailEnd type="none" w="med" len="med"/>
          </a:ln>
        </p:spPr>
      </p:cxnSp>
      <p:cxnSp>
        <p:nvCxnSpPr>
          <p:cNvPr id="1095" name="Google Shape;1095;p107"/>
          <p:cNvCxnSpPr>
            <a:endCxn id="1074" idx="1"/>
          </p:cNvCxnSpPr>
          <p:nvPr/>
        </p:nvCxnSpPr>
        <p:spPr>
          <a:xfrm rot="-5400000">
            <a:off x="5898815" y="2202418"/>
            <a:ext cx="609600" cy="308100"/>
          </a:xfrm>
          <a:prstGeom prst="bentConnector2">
            <a:avLst/>
          </a:prstGeom>
          <a:noFill/>
          <a:ln w="9525" cap="flat" cmpd="sng">
            <a:solidFill>
              <a:schemeClr val="dk2"/>
            </a:solidFill>
            <a:prstDash val="dash"/>
            <a:round/>
            <a:headEnd type="none" w="med" len="med"/>
            <a:tailEnd type="none" w="med" len="med"/>
          </a:ln>
        </p:spPr>
      </p:cxnSp>
      <p:grpSp>
        <p:nvGrpSpPr>
          <p:cNvPr id="1096" name="Google Shape;1096;p107"/>
          <p:cNvGrpSpPr/>
          <p:nvPr/>
        </p:nvGrpSpPr>
        <p:grpSpPr>
          <a:xfrm>
            <a:off x="4903384" y="1738990"/>
            <a:ext cx="1037818" cy="625356"/>
            <a:chOff x="1217350" y="2817775"/>
            <a:chExt cx="2716800" cy="1048200"/>
          </a:xfrm>
        </p:grpSpPr>
        <p:sp>
          <p:nvSpPr>
            <p:cNvPr id="1097" name="Google Shape;1097;p10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1098" name="Google Shape;1098;p107"/>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600">
                  <a:solidFill>
                    <a:srgbClr val="FFFFFF"/>
                  </a:solidFill>
                </a:rPr>
                <a:t>Samenwerkingsverband</a:t>
              </a:r>
              <a:endParaRPr sz="600">
                <a:solidFill>
                  <a:srgbClr val="FFFFFF"/>
                </a:solidFill>
              </a:endParaRPr>
            </a:p>
          </p:txBody>
        </p:sp>
      </p:grpSp>
      <p:cxnSp>
        <p:nvCxnSpPr>
          <p:cNvPr id="1099" name="Google Shape;1099;p107"/>
          <p:cNvCxnSpPr>
            <a:endCxn id="1097" idx="2"/>
          </p:cNvCxnSpPr>
          <p:nvPr/>
        </p:nvCxnSpPr>
        <p:spPr>
          <a:xfrm rot="10800000">
            <a:off x="5422293" y="2364346"/>
            <a:ext cx="2400" cy="2712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8"/>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 </a:t>
            </a:r>
            <a:r>
              <a:rPr lang="nl-BE" sz="2800" b="1"/>
              <a:t>Zijn er specifieke vragen of opmerkingen? Zijn de use cases gedekt?</a:t>
            </a:r>
            <a:endParaRPr sz="2800" b="0" i="1" u="none" strike="noStrike" cap="none">
              <a:solidFill>
                <a:srgbClr val="000000"/>
              </a:solidFill>
              <a:latin typeface="Arial"/>
              <a:ea typeface="Arial"/>
              <a:cs typeface="Arial"/>
              <a:sym typeface="Arial"/>
            </a:endParaRPr>
          </a:p>
        </p:txBody>
      </p:sp>
      <p:pic>
        <p:nvPicPr>
          <p:cNvPr id="1105" name="Google Shape;1105;p108"/>
          <p:cNvPicPr preferRelativeResize="0"/>
          <p:nvPr/>
        </p:nvPicPr>
        <p:blipFill rotWithShape="1">
          <a:blip r:embed="rId3">
            <a:alphaModFix/>
          </a:blip>
          <a:srcRect t="129" b="119"/>
          <a:stretch/>
        </p:blipFill>
        <p:spPr>
          <a:xfrm>
            <a:off x="3764725" y="1764472"/>
            <a:ext cx="1614549" cy="1614549"/>
          </a:xfrm>
          <a:prstGeom prst="rect">
            <a:avLst/>
          </a:prstGeom>
          <a:noFill/>
          <a:ln>
            <a:noFill/>
          </a:ln>
        </p:spPr>
      </p:pic>
      <p:sp>
        <p:nvSpPr>
          <p:cNvPr id="1106" name="Google Shape;1106;p108"/>
          <p:cNvSpPr txBox="1"/>
          <p:nvPr/>
        </p:nvSpPr>
        <p:spPr>
          <a:xfrm>
            <a:off x="628650" y="3744775"/>
            <a:ext cx="78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4"/>
              </a:rPr>
              <a:t>https://app.mural.co/t/beadvtc7549/m/beadvtc7549/1619511022821/74d0cefda819f9302097d09cbaf4a7dc10b7f4b2</a:t>
            </a:r>
            <a:r>
              <a:rPr lang="nl-BE">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p:txBody>
      </p:sp>
      <p:sp>
        <p:nvSpPr>
          <p:cNvPr id="1107" name="Google Shape;1107;p108"/>
          <p:cNvSpPr txBox="1"/>
          <p:nvPr/>
        </p:nvSpPr>
        <p:spPr>
          <a:xfrm>
            <a:off x="2444250" y="3379025"/>
            <a:ext cx="444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a:latin typeface="Proxima Nova"/>
                <a:ea typeface="Proxima Nova"/>
                <a:cs typeface="Proxima Nova"/>
                <a:sym typeface="Proxima Nova"/>
              </a:rPr>
              <a:t>Mural</a:t>
            </a: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grpSp>
        <p:nvGrpSpPr>
          <p:cNvPr id="1112" name="Google Shape;1112;p109"/>
          <p:cNvGrpSpPr/>
          <p:nvPr/>
        </p:nvGrpSpPr>
        <p:grpSpPr>
          <a:xfrm>
            <a:off x="791825" y="1209932"/>
            <a:ext cx="2728519" cy="2723643"/>
            <a:chOff x="3183650" y="1227782"/>
            <a:chExt cx="2728519" cy="2723643"/>
          </a:xfrm>
        </p:grpSpPr>
        <p:sp>
          <p:nvSpPr>
            <p:cNvPr id="1113" name="Google Shape;1113;p109"/>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4" name="Google Shape;1114;p109"/>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9"/>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109"/>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Een kleine pauze...</a:t>
            </a:r>
            <a:endParaRPr i="1" u="none" strike="noStrike" cap="none">
              <a:solidFill>
                <a:srgbClr val="000000"/>
              </a:solidFill>
            </a:endParaRPr>
          </a:p>
        </p:txBody>
      </p:sp>
      <p:pic>
        <p:nvPicPr>
          <p:cNvPr id="1117" name="Google Shape;1117;p109"/>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0"/>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Welkom terug!</a:t>
            </a:r>
            <a:endParaRPr i="1" u="none" strike="noStrike" cap="none">
              <a:solidFill>
                <a:srgbClr val="000000"/>
              </a:solidFill>
            </a:endParaRPr>
          </a:p>
        </p:txBody>
      </p:sp>
      <p:grpSp>
        <p:nvGrpSpPr>
          <p:cNvPr id="1123" name="Google Shape;1123;p110"/>
          <p:cNvGrpSpPr/>
          <p:nvPr/>
        </p:nvGrpSpPr>
        <p:grpSpPr>
          <a:xfrm>
            <a:off x="805104" y="1217941"/>
            <a:ext cx="2699958" cy="2707619"/>
            <a:chOff x="3221304" y="1218766"/>
            <a:chExt cx="2699958" cy="2707619"/>
          </a:xfrm>
        </p:grpSpPr>
        <p:sp>
          <p:nvSpPr>
            <p:cNvPr id="1124" name="Google Shape;1124;p110"/>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5" name="Google Shape;1125;p110"/>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110"/>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 name="Google Shape;1127;p110"/>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11"/>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Vergelijking bestaande standaarden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133" name="Google Shape;1133;p111"/>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4" name="Google Shape;1134;p111"/>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p112"/>
          <p:cNvPicPr preferRelativeResize="0"/>
          <p:nvPr/>
        </p:nvPicPr>
        <p:blipFill rotWithShape="1">
          <a:blip r:embed="rId3">
            <a:alphaModFix/>
          </a:blip>
          <a:srcRect b="14244"/>
          <a:stretch/>
        </p:blipFill>
        <p:spPr>
          <a:xfrm>
            <a:off x="7437725" y="0"/>
            <a:ext cx="1706275" cy="1198927"/>
          </a:xfrm>
          <a:prstGeom prst="rect">
            <a:avLst/>
          </a:prstGeom>
          <a:noFill/>
          <a:ln>
            <a:noFill/>
          </a:ln>
        </p:spPr>
      </p:pic>
      <p:sp>
        <p:nvSpPr>
          <p:cNvPr id="1140" name="Google Shape;1140;p112"/>
          <p:cNvSpPr/>
          <p:nvPr/>
        </p:nvSpPr>
        <p:spPr>
          <a:xfrm>
            <a:off x="7903975" y="214625"/>
            <a:ext cx="1146900" cy="4587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12"/>
          <p:cNvPicPr preferRelativeResize="0"/>
          <p:nvPr/>
        </p:nvPicPr>
        <p:blipFill>
          <a:blip r:embed="rId4">
            <a:alphaModFix/>
          </a:blip>
          <a:stretch>
            <a:fillRect/>
          </a:stretch>
        </p:blipFill>
        <p:spPr>
          <a:xfrm>
            <a:off x="8340475" y="307025"/>
            <a:ext cx="273900" cy="273900"/>
          </a:xfrm>
          <a:prstGeom prst="rect">
            <a:avLst/>
          </a:prstGeom>
          <a:noFill/>
          <a:ln>
            <a:noFill/>
          </a:ln>
        </p:spPr>
      </p:pic>
      <p:pic>
        <p:nvPicPr>
          <p:cNvPr id="1142" name="Google Shape;1142;p112"/>
          <p:cNvPicPr preferRelativeResize="0"/>
          <p:nvPr/>
        </p:nvPicPr>
        <p:blipFill>
          <a:blip r:embed="rId5">
            <a:alphaModFix/>
          </a:blip>
          <a:stretch>
            <a:fillRect/>
          </a:stretch>
        </p:blipFill>
        <p:spPr>
          <a:xfrm>
            <a:off x="851225" y="1605749"/>
            <a:ext cx="7989474" cy="3486825"/>
          </a:xfrm>
          <a:prstGeom prst="rect">
            <a:avLst/>
          </a:prstGeom>
          <a:noFill/>
          <a:ln>
            <a:noFill/>
          </a:ln>
        </p:spPr>
      </p:pic>
      <p:sp>
        <p:nvSpPr>
          <p:cNvPr id="1143" name="Google Shape;1143;p112"/>
          <p:cNvSpPr/>
          <p:nvPr/>
        </p:nvSpPr>
        <p:spPr>
          <a:xfrm>
            <a:off x="5668950" y="2064800"/>
            <a:ext cx="717900" cy="5847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2"/>
          <p:cNvSpPr/>
          <p:nvPr/>
        </p:nvSpPr>
        <p:spPr>
          <a:xfrm>
            <a:off x="2535425" y="3571525"/>
            <a:ext cx="1631100" cy="13722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2"/>
          <p:cNvSpPr/>
          <p:nvPr/>
        </p:nvSpPr>
        <p:spPr>
          <a:xfrm>
            <a:off x="7607950" y="3937175"/>
            <a:ext cx="1006500" cy="7074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2"/>
          <p:cNvSpPr txBox="1"/>
          <p:nvPr/>
        </p:nvSpPr>
        <p:spPr>
          <a:xfrm>
            <a:off x="828875" y="757900"/>
            <a:ext cx="5964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OSLO organisatie staat ook toe om aan te geven wie de leden of het hoofd is van een organisatie. In dit geval kan een lid of hoofd zowel een persoon als een andere organisatie zijn.</a:t>
            </a:r>
            <a:endParaRPr>
              <a:latin typeface="Proxima Nova"/>
              <a:ea typeface="Proxima Nova"/>
              <a:cs typeface="Proxima Nova"/>
              <a:sym typeface="Proxima Nova"/>
            </a:endParaRPr>
          </a:p>
        </p:txBody>
      </p:sp>
      <p:sp>
        <p:nvSpPr>
          <p:cNvPr id="1147" name="Google Shape;1147;p112"/>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OSLO Organisatie</a:t>
            </a:r>
            <a:endParaRPr i="1" u="none" strike="noStrike" cap="none">
              <a:solidFill>
                <a:srgbClr val="000000"/>
              </a:solidFill>
            </a:endParaRPr>
          </a:p>
        </p:txBody>
      </p:sp>
      <p:cxnSp>
        <p:nvCxnSpPr>
          <p:cNvPr id="1148" name="Google Shape;1148;p112"/>
          <p:cNvCxnSpPr>
            <a:stCxn id="1143" idx="2"/>
            <a:endCxn id="1144" idx="0"/>
          </p:cNvCxnSpPr>
          <p:nvPr/>
        </p:nvCxnSpPr>
        <p:spPr>
          <a:xfrm flipH="1">
            <a:off x="3351000" y="2649500"/>
            <a:ext cx="2676900" cy="921900"/>
          </a:xfrm>
          <a:prstGeom prst="straightConnector1">
            <a:avLst/>
          </a:prstGeom>
          <a:noFill/>
          <a:ln w="9525" cap="flat" cmpd="sng">
            <a:solidFill>
              <a:srgbClr val="FF0000"/>
            </a:solidFill>
            <a:prstDash val="solid"/>
            <a:round/>
            <a:headEnd type="none" w="med" len="med"/>
            <a:tailEnd type="triangle" w="med" len="med"/>
          </a:ln>
        </p:spPr>
      </p:cxnSp>
      <p:cxnSp>
        <p:nvCxnSpPr>
          <p:cNvPr id="1149" name="Google Shape;1149;p112"/>
          <p:cNvCxnSpPr>
            <a:stCxn id="1143" idx="2"/>
            <a:endCxn id="1145" idx="0"/>
          </p:cNvCxnSpPr>
          <p:nvPr/>
        </p:nvCxnSpPr>
        <p:spPr>
          <a:xfrm>
            <a:off x="6027900" y="2649500"/>
            <a:ext cx="2083200" cy="1287600"/>
          </a:xfrm>
          <a:prstGeom prst="straightConnector1">
            <a:avLst/>
          </a:prstGeom>
          <a:noFill/>
          <a:ln w="9525" cap="flat" cmpd="sng">
            <a:solidFill>
              <a:srgbClr val="FF0000"/>
            </a:solidFill>
            <a:prstDash val="solid"/>
            <a:round/>
            <a:headEnd type="none" w="med" len="med"/>
            <a:tailEnd type="triangle" w="med" len="med"/>
          </a:ln>
        </p:spPr>
      </p:cxnSp>
      <p:sp>
        <p:nvSpPr>
          <p:cNvPr id="1150" name="Google Shape;1150;p112"/>
          <p:cNvSpPr/>
          <p:nvPr/>
        </p:nvSpPr>
        <p:spPr>
          <a:xfrm>
            <a:off x="1069125" y="2096275"/>
            <a:ext cx="3633300" cy="5847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0"/>
                                        </p:tgtEl>
                                        <p:attrNameLst>
                                          <p:attrName>style.visibility</p:attrName>
                                        </p:attrNameLst>
                                      </p:cBhvr>
                                      <p:to>
                                        <p:strVal val="visible"/>
                                      </p:to>
                                    </p:set>
                                    <p:animEffect transition="in" filter="fade">
                                      <p:cBhvr>
                                        <p:cTn id="7" dur="1000"/>
                                        <p:tgtEl>
                                          <p:spTgt spid="1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3"/>
                                        </p:tgtEl>
                                        <p:attrNameLst>
                                          <p:attrName>style.visibility</p:attrName>
                                        </p:attrNameLst>
                                      </p:cBhvr>
                                      <p:to>
                                        <p:strVal val="visible"/>
                                      </p:to>
                                    </p:set>
                                    <p:animEffect transition="in" filter="fade">
                                      <p:cBhvr>
                                        <p:cTn id="12" dur="1000"/>
                                        <p:tgtEl>
                                          <p:spTgt spid="11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5"/>
                                        </p:tgtEl>
                                        <p:attrNameLst>
                                          <p:attrName>style.visibility</p:attrName>
                                        </p:attrNameLst>
                                      </p:cBhvr>
                                      <p:to>
                                        <p:strVal val="visible"/>
                                      </p:to>
                                    </p:set>
                                    <p:animEffect transition="in" filter="fade">
                                      <p:cBhvr>
                                        <p:cTn id="17" dur="1000"/>
                                        <p:tgtEl>
                                          <p:spTgt spid="1145"/>
                                        </p:tgtEl>
                                      </p:cBhvr>
                                    </p:animEffect>
                                  </p:childTnLst>
                                </p:cTn>
                              </p:par>
                              <p:par>
                                <p:cTn id="18" presetID="10" presetClass="entr" presetSubtype="0" fill="hold" nodeType="withEffect">
                                  <p:stCondLst>
                                    <p:cond delay="0"/>
                                  </p:stCondLst>
                                  <p:childTnLst>
                                    <p:set>
                                      <p:cBhvr>
                                        <p:cTn id="19" dur="1" fill="hold">
                                          <p:stCondLst>
                                            <p:cond delay="0"/>
                                          </p:stCondLst>
                                        </p:cTn>
                                        <p:tgtEl>
                                          <p:spTgt spid="1148"/>
                                        </p:tgtEl>
                                        <p:attrNameLst>
                                          <p:attrName>style.visibility</p:attrName>
                                        </p:attrNameLst>
                                      </p:cBhvr>
                                      <p:to>
                                        <p:strVal val="visible"/>
                                      </p:to>
                                    </p:set>
                                    <p:animEffect transition="in" filter="fade">
                                      <p:cBhvr>
                                        <p:cTn id="20" dur="1000"/>
                                        <p:tgtEl>
                                          <p:spTgt spid="1148"/>
                                        </p:tgtEl>
                                      </p:cBhvr>
                                    </p:animEffect>
                                  </p:childTnLst>
                                </p:cTn>
                              </p:par>
                              <p:par>
                                <p:cTn id="21" presetID="10" presetClass="entr" presetSubtype="0" fill="hold" nodeType="withEffect">
                                  <p:stCondLst>
                                    <p:cond delay="0"/>
                                  </p:stCondLst>
                                  <p:childTnLst>
                                    <p:set>
                                      <p:cBhvr>
                                        <p:cTn id="22" dur="1" fill="hold">
                                          <p:stCondLst>
                                            <p:cond delay="0"/>
                                          </p:stCondLst>
                                        </p:cTn>
                                        <p:tgtEl>
                                          <p:spTgt spid="1149"/>
                                        </p:tgtEl>
                                        <p:attrNameLst>
                                          <p:attrName>style.visibility</p:attrName>
                                        </p:attrNameLst>
                                      </p:cBhvr>
                                      <p:to>
                                        <p:strVal val="visible"/>
                                      </p:to>
                                    </p:set>
                                    <p:animEffect transition="in" filter="fade">
                                      <p:cBhvr>
                                        <p:cTn id="23" dur="1000"/>
                                        <p:tgtEl>
                                          <p:spTgt spid="1149"/>
                                        </p:tgtEl>
                                      </p:cBhvr>
                                    </p:animEffect>
                                  </p:childTnLst>
                                </p:cTn>
                              </p:par>
                              <p:par>
                                <p:cTn id="24" presetID="10" presetClass="entr" presetSubtype="0" fill="hold" nodeType="withEffect">
                                  <p:stCondLst>
                                    <p:cond delay="0"/>
                                  </p:stCondLst>
                                  <p:childTnLst>
                                    <p:set>
                                      <p:cBhvr>
                                        <p:cTn id="25" dur="1" fill="hold">
                                          <p:stCondLst>
                                            <p:cond delay="0"/>
                                          </p:stCondLst>
                                        </p:cTn>
                                        <p:tgtEl>
                                          <p:spTgt spid="1144"/>
                                        </p:tgtEl>
                                        <p:attrNameLst>
                                          <p:attrName>style.visibility</p:attrName>
                                        </p:attrNameLst>
                                      </p:cBhvr>
                                      <p:to>
                                        <p:strVal val="visible"/>
                                      </p:to>
                                    </p:set>
                                    <p:animEffect transition="in" filter="fade">
                                      <p:cBhvr>
                                        <p:cTn id="26" dur="1000"/>
                                        <p:tgtEl>
                                          <p:spTgt spid="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13"/>
          <p:cNvSpPr txBox="1"/>
          <p:nvPr/>
        </p:nvSpPr>
        <p:spPr>
          <a:xfrm>
            <a:off x="565875" y="139275"/>
            <a:ext cx="7704600" cy="738300"/>
          </a:xfrm>
          <a:prstGeom prst="rect">
            <a:avLst/>
          </a:prstGeom>
          <a:noFill/>
          <a:ln>
            <a:noFill/>
          </a:ln>
        </p:spPr>
        <p:txBody>
          <a:bodyPr spcFirstLastPara="1" wrap="square" lIns="68550" tIns="34275" rIns="68550" bIns="34275" anchor="t" anchorCtr="0">
            <a:noAutofit/>
          </a:bodyPr>
          <a:lstStyle/>
          <a:p>
            <a:pPr marL="0" lvl="0" indent="0" algn="l" rtl="0">
              <a:lnSpc>
                <a:spcPct val="115000"/>
              </a:lnSpc>
              <a:spcBef>
                <a:spcPts val="0"/>
              </a:spcBef>
              <a:spcAft>
                <a:spcPts val="0"/>
              </a:spcAft>
              <a:buNone/>
            </a:pPr>
            <a:r>
              <a:rPr lang="nl-BE" sz="2900"/>
              <a:t>OSLO Organisatie</a:t>
            </a:r>
            <a:endParaRPr sz="2800"/>
          </a:p>
        </p:txBody>
      </p:sp>
      <p:pic>
        <p:nvPicPr>
          <p:cNvPr id="1156" name="Google Shape;1156;p113"/>
          <p:cNvPicPr preferRelativeResize="0"/>
          <p:nvPr/>
        </p:nvPicPr>
        <p:blipFill rotWithShape="1">
          <a:blip r:embed="rId3">
            <a:alphaModFix/>
          </a:blip>
          <a:srcRect b="14244"/>
          <a:stretch/>
        </p:blipFill>
        <p:spPr>
          <a:xfrm>
            <a:off x="7437725" y="0"/>
            <a:ext cx="1706275" cy="1198927"/>
          </a:xfrm>
          <a:prstGeom prst="rect">
            <a:avLst/>
          </a:prstGeom>
          <a:noFill/>
          <a:ln>
            <a:noFill/>
          </a:ln>
        </p:spPr>
      </p:pic>
      <p:grpSp>
        <p:nvGrpSpPr>
          <p:cNvPr id="1157" name="Google Shape;1157;p113"/>
          <p:cNvGrpSpPr/>
          <p:nvPr/>
        </p:nvGrpSpPr>
        <p:grpSpPr>
          <a:xfrm>
            <a:off x="7829975" y="214625"/>
            <a:ext cx="1146900" cy="951300"/>
            <a:chOff x="7903975" y="-278100"/>
            <a:chExt cx="1146900" cy="951300"/>
          </a:xfrm>
        </p:grpSpPr>
        <p:sp>
          <p:nvSpPr>
            <p:cNvPr id="1158" name="Google Shape;1158;p113"/>
            <p:cNvSpPr/>
            <p:nvPr/>
          </p:nvSpPr>
          <p:spPr>
            <a:xfrm>
              <a:off x="7903975" y="-278100"/>
              <a:ext cx="1146900" cy="9513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9" name="Google Shape;1159;p113"/>
            <p:cNvPicPr preferRelativeResize="0"/>
            <p:nvPr/>
          </p:nvPicPr>
          <p:blipFill>
            <a:blip r:embed="rId4">
              <a:alphaModFix/>
            </a:blip>
            <a:stretch>
              <a:fillRect/>
            </a:stretch>
          </p:blipFill>
          <p:spPr>
            <a:xfrm>
              <a:off x="8340475" y="60600"/>
              <a:ext cx="273900" cy="273900"/>
            </a:xfrm>
            <a:prstGeom prst="rect">
              <a:avLst/>
            </a:prstGeom>
            <a:noFill/>
            <a:ln>
              <a:noFill/>
            </a:ln>
          </p:spPr>
        </p:pic>
      </p:grpSp>
      <p:grpSp>
        <p:nvGrpSpPr>
          <p:cNvPr id="1160" name="Google Shape;1160;p113"/>
          <p:cNvGrpSpPr/>
          <p:nvPr/>
        </p:nvGrpSpPr>
        <p:grpSpPr>
          <a:xfrm>
            <a:off x="4292332" y="1309909"/>
            <a:ext cx="4200967" cy="3700165"/>
            <a:chOff x="2343025" y="1035650"/>
            <a:chExt cx="4603800" cy="4054975"/>
          </a:xfrm>
        </p:grpSpPr>
        <p:pic>
          <p:nvPicPr>
            <p:cNvPr id="1161" name="Google Shape;1161;p113"/>
            <p:cNvPicPr preferRelativeResize="0"/>
            <p:nvPr/>
          </p:nvPicPr>
          <p:blipFill>
            <a:blip r:embed="rId5">
              <a:alphaModFix/>
            </a:blip>
            <a:stretch>
              <a:fillRect/>
            </a:stretch>
          </p:blipFill>
          <p:spPr>
            <a:xfrm>
              <a:off x="2343025" y="1035650"/>
              <a:ext cx="4603726" cy="4054874"/>
            </a:xfrm>
            <a:prstGeom prst="rect">
              <a:avLst/>
            </a:prstGeom>
            <a:noFill/>
            <a:ln>
              <a:noFill/>
            </a:ln>
          </p:spPr>
        </p:pic>
        <p:sp>
          <p:nvSpPr>
            <p:cNvPr id="1162" name="Google Shape;1162;p113"/>
            <p:cNvSpPr/>
            <p:nvPr/>
          </p:nvSpPr>
          <p:spPr>
            <a:xfrm>
              <a:off x="2343025" y="3448725"/>
              <a:ext cx="4603800" cy="16419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113"/>
          <p:cNvSpPr txBox="1"/>
          <p:nvPr/>
        </p:nvSpPr>
        <p:spPr>
          <a:xfrm>
            <a:off x="858475" y="1309900"/>
            <a:ext cx="3433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OSLO Organisatie laat toe om verschillende soorten organisatievormen te beschrijven, namelijk:</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Formele Organisatie</a:t>
            </a:r>
            <a:endParaRPr>
              <a:latin typeface="Proxima Nova"/>
              <a:ea typeface="Proxima Nova"/>
              <a:cs typeface="Proxima Nova"/>
              <a:sym typeface="Proxima Nova"/>
            </a:endParaRPr>
          </a:p>
          <a:p>
            <a:pPr marL="914400" lvl="1" indent="-317500" algn="l" rtl="0">
              <a:spcBef>
                <a:spcPts val="0"/>
              </a:spcBef>
              <a:spcAft>
                <a:spcPts val="0"/>
              </a:spcAft>
              <a:buSzPts val="1400"/>
              <a:buFont typeface="Proxima Nova"/>
              <a:buChar char="○"/>
            </a:pPr>
            <a:r>
              <a:rPr lang="nl-BE">
                <a:latin typeface="Proxima Nova"/>
                <a:ea typeface="Proxima Nova"/>
                <a:cs typeface="Proxima Nova"/>
                <a:sym typeface="Proxima Nova"/>
              </a:rPr>
              <a:t>Geregistreerde Organisatie</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Organisatie-eenheid</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Samenwerkingsverband</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Publieke Organisatie</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78"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62" name="Google Shape;462;p7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pic>
        <p:nvPicPr>
          <p:cNvPr id="1168" name="Google Shape;1168;p114"/>
          <p:cNvPicPr preferRelativeResize="0"/>
          <p:nvPr/>
        </p:nvPicPr>
        <p:blipFill rotWithShape="1">
          <a:blip r:embed="rId3">
            <a:alphaModFix/>
          </a:blip>
          <a:srcRect l="12467" t="62829" r="75813" b="27107"/>
          <a:stretch/>
        </p:blipFill>
        <p:spPr>
          <a:xfrm>
            <a:off x="717900" y="2764175"/>
            <a:ext cx="836251" cy="632451"/>
          </a:xfrm>
          <a:prstGeom prst="rect">
            <a:avLst/>
          </a:prstGeom>
          <a:noFill/>
          <a:ln w="9525" cap="flat" cmpd="sng">
            <a:solidFill>
              <a:schemeClr val="dk2"/>
            </a:solidFill>
            <a:prstDash val="solid"/>
            <a:round/>
            <a:headEnd type="none" w="sm" len="sm"/>
            <a:tailEnd type="none" w="sm" len="sm"/>
          </a:ln>
        </p:spPr>
      </p:pic>
      <p:pic>
        <p:nvPicPr>
          <p:cNvPr id="1169" name="Google Shape;1169;p114"/>
          <p:cNvPicPr preferRelativeResize="0"/>
          <p:nvPr/>
        </p:nvPicPr>
        <p:blipFill rotWithShape="1">
          <a:blip r:embed="rId3">
            <a:alphaModFix/>
          </a:blip>
          <a:srcRect l="3492" t="84366" r="66985" b="2672"/>
          <a:stretch/>
        </p:blipFill>
        <p:spPr>
          <a:xfrm>
            <a:off x="2253650" y="2764175"/>
            <a:ext cx="1635575" cy="632451"/>
          </a:xfrm>
          <a:prstGeom prst="rect">
            <a:avLst/>
          </a:prstGeom>
          <a:noFill/>
          <a:ln w="9525" cap="flat" cmpd="sng">
            <a:solidFill>
              <a:schemeClr val="dk2"/>
            </a:solidFill>
            <a:prstDash val="solid"/>
            <a:round/>
            <a:headEnd type="none" w="sm" len="sm"/>
            <a:tailEnd type="none" w="sm" len="sm"/>
          </a:ln>
        </p:spPr>
      </p:pic>
      <p:pic>
        <p:nvPicPr>
          <p:cNvPr id="1170" name="Google Shape;1170;p114"/>
          <p:cNvPicPr preferRelativeResize="0"/>
          <p:nvPr/>
        </p:nvPicPr>
        <p:blipFill rotWithShape="1">
          <a:blip r:embed="rId3">
            <a:alphaModFix/>
          </a:blip>
          <a:srcRect l="77457" t="62839" r="3459" b="26739"/>
          <a:stretch/>
        </p:blipFill>
        <p:spPr>
          <a:xfrm>
            <a:off x="7596850" y="2793775"/>
            <a:ext cx="1361725" cy="654950"/>
          </a:xfrm>
          <a:prstGeom prst="rect">
            <a:avLst/>
          </a:prstGeom>
          <a:noFill/>
          <a:ln w="9525" cap="flat" cmpd="sng">
            <a:solidFill>
              <a:schemeClr val="dk2"/>
            </a:solidFill>
            <a:prstDash val="solid"/>
            <a:round/>
            <a:headEnd type="none" w="sm" len="sm"/>
            <a:tailEnd type="none" w="sm" len="sm"/>
          </a:ln>
        </p:spPr>
      </p:pic>
      <p:pic>
        <p:nvPicPr>
          <p:cNvPr id="1171" name="Google Shape;1171;p114"/>
          <p:cNvPicPr preferRelativeResize="0"/>
          <p:nvPr/>
        </p:nvPicPr>
        <p:blipFill rotWithShape="1">
          <a:blip r:embed="rId3">
            <a:alphaModFix/>
          </a:blip>
          <a:srcRect l="51438" t="62869" r="35216" b="26667"/>
          <a:stretch/>
        </p:blipFill>
        <p:spPr>
          <a:xfrm>
            <a:off x="6035825" y="2834475"/>
            <a:ext cx="814101" cy="562149"/>
          </a:xfrm>
          <a:prstGeom prst="rect">
            <a:avLst/>
          </a:prstGeom>
          <a:noFill/>
          <a:ln w="9525" cap="flat" cmpd="sng">
            <a:solidFill>
              <a:schemeClr val="dk2"/>
            </a:solidFill>
            <a:prstDash val="solid"/>
            <a:round/>
            <a:headEnd type="none" w="sm" len="sm"/>
            <a:tailEnd type="none" w="sm" len="sm"/>
          </a:ln>
        </p:spPr>
      </p:pic>
      <p:sp>
        <p:nvSpPr>
          <p:cNvPr id="1172" name="Google Shape;1172;p114"/>
          <p:cNvSpPr txBox="1"/>
          <p:nvPr/>
        </p:nvSpPr>
        <p:spPr>
          <a:xfrm>
            <a:off x="565875" y="139275"/>
            <a:ext cx="7704600" cy="738300"/>
          </a:xfrm>
          <a:prstGeom prst="rect">
            <a:avLst/>
          </a:prstGeom>
          <a:noFill/>
          <a:ln>
            <a:noFill/>
          </a:ln>
        </p:spPr>
        <p:txBody>
          <a:bodyPr spcFirstLastPara="1" wrap="square" lIns="68550" tIns="34275" rIns="68550" bIns="34275" anchor="t" anchorCtr="0">
            <a:noAutofit/>
          </a:bodyPr>
          <a:lstStyle/>
          <a:p>
            <a:pPr marL="0" lvl="0" indent="0" algn="l" rtl="0">
              <a:lnSpc>
                <a:spcPct val="115000"/>
              </a:lnSpc>
              <a:spcBef>
                <a:spcPts val="0"/>
              </a:spcBef>
              <a:spcAft>
                <a:spcPts val="0"/>
              </a:spcAft>
              <a:buNone/>
            </a:pPr>
            <a:r>
              <a:rPr lang="nl-BE" sz="2900"/>
              <a:t>OSLO Organisatie</a:t>
            </a:r>
            <a:endParaRPr sz="2800"/>
          </a:p>
        </p:txBody>
      </p:sp>
      <p:sp>
        <p:nvSpPr>
          <p:cNvPr id="1173" name="Google Shape;1173;p114"/>
          <p:cNvSpPr txBox="1"/>
          <p:nvPr/>
        </p:nvSpPr>
        <p:spPr>
          <a:xfrm>
            <a:off x="843675" y="997700"/>
            <a:ext cx="7459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Onder de term ‘Organisatie’ verstaat men in dit model:</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nl-BE">
                <a:latin typeface="Proxima Nova"/>
                <a:ea typeface="Proxima Nova"/>
                <a:cs typeface="Proxima Nova"/>
                <a:sym typeface="Proxima Nova"/>
              </a:rPr>
              <a:t>“Een </a:t>
            </a:r>
            <a:r>
              <a:rPr lang="nl-BE" b="1">
                <a:latin typeface="Proxima Nova"/>
                <a:ea typeface="Proxima Nova"/>
                <a:cs typeface="Proxima Nova"/>
                <a:sym typeface="Proxima Nova"/>
              </a:rPr>
              <a:t>aantal mensen</a:t>
            </a:r>
            <a:r>
              <a:rPr lang="nl-BE">
                <a:latin typeface="Proxima Nova"/>
                <a:ea typeface="Proxima Nova"/>
                <a:cs typeface="Proxima Nova"/>
                <a:sym typeface="Proxima Nova"/>
              </a:rPr>
              <a:t> georganiseerd in een g</a:t>
            </a:r>
            <a:r>
              <a:rPr lang="nl-BE" b="1">
                <a:latin typeface="Proxima Nova"/>
                <a:ea typeface="Proxima Nova"/>
                <a:cs typeface="Proxima Nova"/>
                <a:sym typeface="Proxima Nova"/>
              </a:rPr>
              <a:t>emeenschap of andere sociale, commerciële of politieke structuur</a:t>
            </a:r>
            <a:r>
              <a:rPr lang="nl-BE">
                <a:latin typeface="Proxima Nova"/>
                <a:ea typeface="Proxima Nova"/>
                <a:cs typeface="Proxima Nova"/>
                <a:sym typeface="Proxima Nova"/>
              </a:rPr>
              <a:t>. De groep heeft een </a:t>
            </a:r>
            <a:r>
              <a:rPr lang="nl-BE" b="1">
                <a:latin typeface="Proxima Nova"/>
                <a:ea typeface="Proxima Nova"/>
                <a:cs typeface="Proxima Nova"/>
                <a:sym typeface="Proxima Nova"/>
              </a:rPr>
              <a:t>gemeenschappelijk doel of bestaansreden</a:t>
            </a:r>
            <a:r>
              <a:rPr lang="nl-BE">
                <a:latin typeface="Proxima Nova"/>
                <a:ea typeface="Proxima Nova"/>
                <a:cs typeface="Proxima Nova"/>
                <a:sym typeface="Proxima Nova"/>
              </a:rPr>
              <a:t> die de individuele leden ervan overstijgt en kan handelen als agent. Een organisatie heeft dikwijls een hiërarchische structuur.”</a:t>
            </a:r>
            <a:endParaRPr>
              <a:latin typeface="Proxima Nova"/>
              <a:ea typeface="Proxima Nova"/>
              <a:cs typeface="Proxima Nova"/>
              <a:sym typeface="Proxima Nova"/>
            </a:endParaRPr>
          </a:p>
        </p:txBody>
      </p:sp>
      <p:sp>
        <p:nvSpPr>
          <p:cNvPr id="1174" name="Google Shape;1174;p114"/>
          <p:cNvSpPr txBox="1"/>
          <p:nvPr/>
        </p:nvSpPr>
        <p:spPr>
          <a:xfrm>
            <a:off x="355225" y="3537550"/>
            <a:ext cx="1569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BE" sz="800">
                <a:latin typeface="Proxima Nova"/>
                <a:ea typeface="Proxima Nova"/>
                <a:cs typeface="Proxima Nova"/>
                <a:sym typeface="Proxima Nova"/>
              </a:rPr>
              <a:t>“</a:t>
            </a:r>
            <a:r>
              <a:rPr lang="nl-BE" sz="800">
                <a:solidFill>
                  <a:srgbClr val="333333"/>
                </a:solidFill>
                <a:highlight>
                  <a:srgbClr val="FFFFFF"/>
                </a:highlight>
              </a:rPr>
              <a:t>Een erkende organisatie, erkend in brede zin of meer specifiek in juridische zin met bijbehorende rechten en plichten.”</a:t>
            </a:r>
            <a:endParaRPr sz="800">
              <a:latin typeface="Proxima Nova"/>
              <a:ea typeface="Proxima Nova"/>
              <a:cs typeface="Proxima Nova"/>
              <a:sym typeface="Proxima Nova"/>
            </a:endParaRPr>
          </a:p>
        </p:txBody>
      </p:sp>
      <p:sp>
        <p:nvSpPr>
          <p:cNvPr id="1175" name="Google Shape;1175;p114"/>
          <p:cNvSpPr txBox="1"/>
          <p:nvPr/>
        </p:nvSpPr>
        <p:spPr>
          <a:xfrm>
            <a:off x="2105650" y="3537550"/>
            <a:ext cx="1857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BE" sz="800"/>
              <a:t>“Organisatie met een juridisch statuut vastgelegd door registratie. Vergelijk met een formele organisatie waarbij dit statuut ook op een andere manier verkregen kan zijn.”</a:t>
            </a:r>
            <a:endParaRPr sz="800"/>
          </a:p>
        </p:txBody>
      </p:sp>
      <p:sp>
        <p:nvSpPr>
          <p:cNvPr id="1176" name="Google Shape;1176;p114"/>
          <p:cNvSpPr txBox="1"/>
          <p:nvPr/>
        </p:nvSpPr>
        <p:spPr>
          <a:xfrm>
            <a:off x="5658375" y="3537550"/>
            <a:ext cx="1569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BE" sz="800">
                <a:latin typeface="Proxima Nova"/>
                <a:ea typeface="Proxima Nova"/>
                <a:cs typeface="Proxima Nova"/>
                <a:sym typeface="Proxima Nova"/>
              </a:rPr>
              <a:t>“</a:t>
            </a:r>
            <a:r>
              <a:rPr lang="nl-BE" sz="800">
                <a:solidFill>
                  <a:srgbClr val="333333"/>
                </a:solidFill>
                <a:highlight>
                  <a:srgbClr val="FFFFFF"/>
                </a:highlight>
              </a:rPr>
              <a:t>Samenwerking tussen twee of meer organisaties bv ihkv een project.”</a:t>
            </a:r>
            <a:endParaRPr sz="800">
              <a:latin typeface="Proxima Nova"/>
              <a:ea typeface="Proxima Nova"/>
              <a:cs typeface="Proxima Nova"/>
              <a:sym typeface="Proxima Nova"/>
            </a:endParaRPr>
          </a:p>
        </p:txBody>
      </p:sp>
      <p:sp>
        <p:nvSpPr>
          <p:cNvPr id="1177" name="Google Shape;1177;p114"/>
          <p:cNvSpPr txBox="1"/>
          <p:nvPr/>
        </p:nvSpPr>
        <p:spPr>
          <a:xfrm>
            <a:off x="7474700" y="3537550"/>
            <a:ext cx="1569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BE" sz="800">
                <a:latin typeface="Proxima Nova"/>
                <a:ea typeface="Proxima Nova"/>
                <a:cs typeface="Proxima Nova"/>
                <a:sym typeface="Proxima Nova"/>
              </a:rPr>
              <a:t>“</a:t>
            </a:r>
            <a:r>
              <a:rPr lang="nl-BE" sz="800">
                <a:solidFill>
                  <a:srgbClr val="333333"/>
                </a:solidFill>
                <a:highlight>
                  <a:srgbClr val="FFFFFF"/>
                </a:highlight>
              </a:rPr>
              <a:t>Een Organisatie die volgens een wettelijk kader behoort tot de publieke sector, ongeacht het bestuursniveau waarop dat kader van kracht is.”</a:t>
            </a:r>
            <a:endParaRPr sz="800">
              <a:latin typeface="Proxima Nova"/>
              <a:ea typeface="Proxima Nova"/>
              <a:cs typeface="Proxima Nova"/>
              <a:sym typeface="Proxima Nova"/>
            </a:endParaRPr>
          </a:p>
        </p:txBody>
      </p:sp>
      <p:pic>
        <p:nvPicPr>
          <p:cNvPr id="1178" name="Google Shape;1178;p114"/>
          <p:cNvPicPr preferRelativeResize="0"/>
          <p:nvPr/>
        </p:nvPicPr>
        <p:blipFill rotWithShape="1">
          <a:blip r:embed="rId3">
            <a:alphaModFix/>
          </a:blip>
          <a:srcRect l="32250" t="62594" r="55597" b="27092"/>
          <a:stretch/>
        </p:blipFill>
        <p:spPr>
          <a:xfrm>
            <a:off x="4539650" y="2799325"/>
            <a:ext cx="741326" cy="554099"/>
          </a:xfrm>
          <a:prstGeom prst="rect">
            <a:avLst/>
          </a:prstGeom>
          <a:noFill/>
          <a:ln w="9525" cap="flat" cmpd="sng">
            <a:solidFill>
              <a:schemeClr val="dk2"/>
            </a:solidFill>
            <a:prstDash val="solid"/>
            <a:round/>
            <a:headEnd type="none" w="sm" len="sm"/>
            <a:tailEnd type="none" w="sm" len="sm"/>
          </a:ln>
        </p:spPr>
      </p:pic>
      <p:sp>
        <p:nvSpPr>
          <p:cNvPr id="1179" name="Google Shape;1179;p114"/>
          <p:cNvSpPr txBox="1"/>
          <p:nvPr/>
        </p:nvSpPr>
        <p:spPr>
          <a:xfrm>
            <a:off x="4225800" y="3537550"/>
            <a:ext cx="1324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BE" sz="800"/>
              <a:t>“Een organisatie zoals een afdeling of dienst die deel uitmaakt van de grotere organisatie en zijn bestaansreden daaraan ontleent. Heeft geen juridische status op zich”</a:t>
            </a:r>
            <a:endParaRPr sz="800"/>
          </a:p>
        </p:txBody>
      </p:sp>
      <p:sp>
        <p:nvSpPr>
          <p:cNvPr id="1180" name="Google Shape;1180;p114"/>
          <p:cNvSpPr/>
          <p:nvPr/>
        </p:nvSpPr>
        <p:spPr>
          <a:xfrm>
            <a:off x="4166913" y="2332975"/>
            <a:ext cx="1486800" cy="1486800"/>
          </a:xfrm>
          <a:prstGeom prst="mathMultiply">
            <a:avLst>
              <a:gd name="adj1" fmla="val 17704"/>
            </a:avLst>
          </a:prstGeom>
          <a:solidFill>
            <a:srgbClr val="FF0000">
              <a:alpha val="3631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4"/>
          <p:cNvSpPr/>
          <p:nvPr/>
        </p:nvSpPr>
        <p:spPr>
          <a:xfrm>
            <a:off x="7604763" y="2332975"/>
            <a:ext cx="1486800" cy="1486800"/>
          </a:xfrm>
          <a:prstGeom prst="mathMultiply">
            <a:avLst>
              <a:gd name="adj1" fmla="val 17704"/>
            </a:avLst>
          </a:prstGeom>
          <a:solidFill>
            <a:srgbClr val="FF0000">
              <a:alpha val="36310"/>
            </a:srgbClr>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4"/>
          <p:cNvSpPr/>
          <p:nvPr/>
        </p:nvSpPr>
        <p:spPr>
          <a:xfrm>
            <a:off x="7761500" y="3763375"/>
            <a:ext cx="1197000" cy="113700"/>
          </a:xfrm>
          <a:prstGeom prst="rect">
            <a:avLst/>
          </a:prstGeom>
          <a:solidFill>
            <a:srgbClr val="FFE7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4"/>
          <p:cNvSpPr/>
          <p:nvPr/>
        </p:nvSpPr>
        <p:spPr>
          <a:xfrm>
            <a:off x="7596850" y="3880900"/>
            <a:ext cx="836400" cy="113700"/>
          </a:xfrm>
          <a:prstGeom prst="rect">
            <a:avLst/>
          </a:prstGeom>
          <a:solidFill>
            <a:srgbClr val="FFE7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4"/>
          <p:cNvSpPr/>
          <p:nvPr/>
        </p:nvSpPr>
        <p:spPr>
          <a:xfrm>
            <a:off x="4492125" y="3763375"/>
            <a:ext cx="971400" cy="113700"/>
          </a:xfrm>
          <a:prstGeom prst="rect">
            <a:avLst/>
          </a:prstGeom>
          <a:solidFill>
            <a:srgbClr val="FFE7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4"/>
          <p:cNvSpPr/>
          <p:nvPr/>
        </p:nvSpPr>
        <p:spPr>
          <a:xfrm>
            <a:off x="4402500" y="3880900"/>
            <a:ext cx="971400" cy="113700"/>
          </a:xfrm>
          <a:prstGeom prst="rect">
            <a:avLst/>
          </a:prstGeom>
          <a:solidFill>
            <a:srgbClr val="FFE7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4"/>
          <p:cNvSpPr/>
          <p:nvPr/>
        </p:nvSpPr>
        <p:spPr>
          <a:xfrm>
            <a:off x="4402500" y="3998425"/>
            <a:ext cx="971400" cy="113700"/>
          </a:xfrm>
          <a:prstGeom prst="rect">
            <a:avLst/>
          </a:prstGeom>
          <a:solidFill>
            <a:srgbClr val="FFE7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
                                        </p:tgtEl>
                                        <p:attrNameLst>
                                          <p:attrName>style.visibility</p:attrName>
                                        </p:attrNameLst>
                                      </p:cBhvr>
                                      <p:to>
                                        <p:strVal val="visible"/>
                                      </p:to>
                                    </p:set>
                                    <p:animEffect transition="in" filter="fade">
                                      <p:cBhvr>
                                        <p:cTn id="7" dur="1000"/>
                                        <p:tgtEl>
                                          <p:spTgt spid="1180"/>
                                        </p:tgtEl>
                                      </p:cBhvr>
                                    </p:animEffect>
                                  </p:childTnLst>
                                </p:cTn>
                              </p:par>
                              <p:par>
                                <p:cTn id="8" presetID="10" presetClass="entr" presetSubtype="0" fill="hold" nodeType="withEffect">
                                  <p:stCondLst>
                                    <p:cond delay="0"/>
                                  </p:stCondLst>
                                  <p:childTnLst>
                                    <p:set>
                                      <p:cBhvr>
                                        <p:cTn id="9" dur="1" fill="hold">
                                          <p:stCondLst>
                                            <p:cond delay="0"/>
                                          </p:stCondLst>
                                        </p:cTn>
                                        <p:tgtEl>
                                          <p:spTgt spid="1181"/>
                                        </p:tgtEl>
                                        <p:attrNameLst>
                                          <p:attrName>style.visibility</p:attrName>
                                        </p:attrNameLst>
                                      </p:cBhvr>
                                      <p:to>
                                        <p:strVal val="visible"/>
                                      </p:to>
                                    </p:set>
                                    <p:animEffect transition="in" filter="fade">
                                      <p:cBhvr>
                                        <p:cTn id="10" dur="1000"/>
                                        <p:tgtEl>
                                          <p:spTgt spid="1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15"/>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a:t>Praktische </a:t>
            </a:r>
            <a:r>
              <a:rPr lang="nl-BE" sz="3200" b="1" i="0" u="none" strike="noStrike" cap="none">
                <a:solidFill>
                  <a:srgbClr val="000000"/>
                </a:solidFill>
                <a:latin typeface="Arial"/>
                <a:ea typeface="Arial"/>
                <a:cs typeface="Arial"/>
                <a:sym typeface="Arial"/>
              </a:rPr>
              <a:t>oefening: Waar past de F</a:t>
            </a:r>
            <a:r>
              <a:rPr lang="nl-BE" sz="3200" b="1"/>
              <a:t>V?</a:t>
            </a:r>
            <a:endParaRPr sz="3200" b="0" i="1" u="none" strike="noStrike" cap="none">
              <a:solidFill>
                <a:srgbClr val="000000"/>
              </a:solidFill>
              <a:latin typeface="Arial"/>
              <a:ea typeface="Arial"/>
              <a:cs typeface="Arial"/>
              <a:sym typeface="Arial"/>
            </a:endParaRPr>
          </a:p>
        </p:txBody>
      </p:sp>
      <p:pic>
        <p:nvPicPr>
          <p:cNvPr id="1192" name="Google Shape;1192;p115"/>
          <p:cNvPicPr preferRelativeResize="0"/>
          <p:nvPr/>
        </p:nvPicPr>
        <p:blipFill rotWithShape="1">
          <a:blip r:embed="rId3">
            <a:alphaModFix/>
          </a:blip>
          <a:srcRect t="129" b="119"/>
          <a:stretch/>
        </p:blipFill>
        <p:spPr>
          <a:xfrm>
            <a:off x="4270775" y="3118948"/>
            <a:ext cx="746424" cy="746426"/>
          </a:xfrm>
          <a:prstGeom prst="rect">
            <a:avLst/>
          </a:prstGeom>
          <a:noFill/>
          <a:ln>
            <a:noFill/>
          </a:ln>
        </p:spPr>
      </p:pic>
      <p:sp>
        <p:nvSpPr>
          <p:cNvPr id="1193" name="Google Shape;1193;p115"/>
          <p:cNvSpPr txBox="1"/>
          <p:nvPr/>
        </p:nvSpPr>
        <p:spPr>
          <a:xfrm>
            <a:off x="700625" y="3943750"/>
            <a:ext cx="7886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4"/>
              </a:rPr>
              <a:t>https://app.mural.co/t/beadvtc7549/m/beadvtc7549/1619511022821/74d0cefda819f9302097d09cbaf4a7dc10b7f4b2</a:t>
            </a:r>
            <a:r>
              <a:rPr lang="nl-BE">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p:txBody>
      </p:sp>
      <p:pic>
        <p:nvPicPr>
          <p:cNvPr id="1194" name="Google Shape;1194;p115"/>
          <p:cNvPicPr preferRelativeResize="0"/>
          <p:nvPr/>
        </p:nvPicPr>
        <p:blipFill rotWithShape="1">
          <a:blip r:embed="rId5">
            <a:alphaModFix/>
          </a:blip>
          <a:srcRect l="12467" t="62829" r="75813" b="27107"/>
          <a:stretch/>
        </p:blipFill>
        <p:spPr>
          <a:xfrm>
            <a:off x="4225950" y="2116775"/>
            <a:ext cx="836251" cy="632451"/>
          </a:xfrm>
          <a:prstGeom prst="rect">
            <a:avLst/>
          </a:prstGeom>
          <a:noFill/>
          <a:ln w="9525" cap="flat" cmpd="sng">
            <a:solidFill>
              <a:schemeClr val="dk2"/>
            </a:solidFill>
            <a:prstDash val="solid"/>
            <a:round/>
            <a:headEnd type="none" w="sm" len="sm"/>
            <a:tailEnd type="none" w="sm" len="sm"/>
          </a:ln>
        </p:spPr>
      </p:pic>
      <p:pic>
        <p:nvPicPr>
          <p:cNvPr id="1195" name="Google Shape;1195;p115"/>
          <p:cNvPicPr preferRelativeResize="0"/>
          <p:nvPr/>
        </p:nvPicPr>
        <p:blipFill rotWithShape="1">
          <a:blip r:embed="rId5">
            <a:alphaModFix/>
          </a:blip>
          <a:srcRect l="3492" t="84366" r="66985" b="2672"/>
          <a:stretch/>
        </p:blipFill>
        <p:spPr>
          <a:xfrm>
            <a:off x="1987400" y="2090725"/>
            <a:ext cx="1635575" cy="632451"/>
          </a:xfrm>
          <a:prstGeom prst="rect">
            <a:avLst/>
          </a:prstGeom>
          <a:noFill/>
          <a:ln w="9525" cap="flat" cmpd="sng">
            <a:solidFill>
              <a:schemeClr val="dk2"/>
            </a:solidFill>
            <a:prstDash val="solid"/>
            <a:round/>
            <a:headEnd type="none" w="sm" len="sm"/>
            <a:tailEnd type="none" w="sm" len="sm"/>
          </a:ln>
        </p:spPr>
      </p:pic>
      <p:pic>
        <p:nvPicPr>
          <p:cNvPr id="1196" name="Google Shape;1196;p115"/>
          <p:cNvPicPr preferRelativeResize="0"/>
          <p:nvPr/>
        </p:nvPicPr>
        <p:blipFill rotWithShape="1">
          <a:blip r:embed="rId5">
            <a:alphaModFix/>
          </a:blip>
          <a:srcRect l="51438" t="62869" r="35216" b="26667"/>
          <a:stretch/>
        </p:blipFill>
        <p:spPr>
          <a:xfrm>
            <a:off x="5769575" y="2161025"/>
            <a:ext cx="814101" cy="562149"/>
          </a:xfrm>
          <a:prstGeom prst="rect">
            <a:avLst/>
          </a:prstGeom>
          <a:noFill/>
          <a:ln w="9525" cap="flat" cmpd="sng">
            <a:solidFill>
              <a:schemeClr val="dk2"/>
            </a:solidFill>
            <a:prstDash val="solid"/>
            <a:round/>
            <a:headEnd type="none" w="sm" len="sm"/>
            <a:tailEnd type="none" w="sm" len="sm"/>
          </a:ln>
        </p:spPr>
      </p:pic>
      <p:pic>
        <p:nvPicPr>
          <p:cNvPr id="1197" name="Google Shape;1197;p115"/>
          <p:cNvPicPr preferRelativeResize="0"/>
          <p:nvPr/>
        </p:nvPicPr>
        <p:blipFill>
          <a:blip r:embed="rId6">
            <a:alphaModFix/>
          </a:blip>
          <a:stretch>
            <a:fillRect/>
          </a:stretch>
        </p:blipFill>
        <p:spPr>
          <a:xfrm>
            <a:off x="4358020" y="957200"/>
            <a:ext cx="572095" cy="562150"/>
          </a:xfrm>
          <a:prstGeom prst="rect">
            <a:avLst/>
          </a:prstGeom>
          <a:noFill/>
          <a:ln>
            <a:noFill/>
          </a:ln>
        </p:spPr>
      </p:pic>
      <p:sp>
        <p:nvSpPr>
          <p:cNvPr id="1198" name="Google Shape;1198;p115"/>
          <p:cNvSpPr txBox="1"/>
          <p:nvPr/>
        </p:nvSpPr>
        <p:spPr>
          <a:xfrm>
            <a:off x="3981575" y="1423950"/>
            <a:ext cx="1324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nl-BE" sz="900">
                <a:latin typeface="Proxima Nova"/>
                <a:ea typeface="Proxima Nova"/>
                <a:cs typeface="Proxima Nova"/>
                <a:sym typeface="Proxima Nova"/>
              </a:rPr>
              <a:t>Feitelijke Vereniging?</a:t>
            </a:r>
            <a:endParaRPr sz="900">
              <a:latin typeface="Proxima Nova"/>
              <a:ea typeface="Proxima Nova"/>
              <a:cs typeface="Proxima Nova"/>
              <a:sym typeface="Proxima Nova"/>
            </a:endParaRPr>
          </a:p>
        </p:txBody>
      </p:sp>
      <p:grpSp>
        <p:nvGrpSpPr>
          <p:cNvPr id="1199" name="Google Shape;1199;p115"/>
          <p:cNvGrpSpPr/>
          <p:nvPr/>
        </p:nvGrpSpPr>
        <p:grpSpPr>
          <a:xfrm>
            <a:off x="2805275" y="1747050"/>
            <a:ext cx="3371400" cy="414000"/>
            <a:chOff x="2805275" y="1747050"/>
            <a:chExt cx="3371400" cy="414000"/>
          </a:xfrm>
        </p:grpSpPr>
        <p:cxnSp>
          <p:nvCxnSpPr>
            <p:cNvPr id="1200" name="Google Shape;1200;p115"/>
            <p:cNvCxnSpPr>
              <a:stCxn id="1198" idx="2"/>
              <a:endCxn id="1195" idx="0"/>
            </p:cNvCxnSpPr>
            <p:nvPr/>
          </p:nvCxnSpPr>
          <p:spPr>
            <a:xfrm flipH="1">
              <a:off x="2805275" y="1747050"/>
              <a:ext cx="1838700" cy="343800"/>
            </a:xfrm>
            <a:prstGeom prst="straightConnector1">
              <a:avLst/>
            </a:prstGeom>
            <a:noFill/>
            <a:ln w="9525" cap="flat" cmpd="sng">
              <a:solidFill>
                <a:srgbClr val="000000"/>
              </a:solidFill>
              <a:prstDash val="solid"/>
              <a:round/>
              <a:headEnd type="none" w="med" len="med"/>
              <a:tailEnd type="triangle" w="med" len="med"/>
            </a:ln>
          </p:spPr>
        </p:cxnSp>
        <p:cxnSp>
          <p:nvCxnSpPr>
            <p:cNvPr id="1201" name="Google Shape;1201;p115"/>
            <p:cNvCxnSpPr>
              <a:stCxn id="1198" idx="2"/>
              <a:endCxn id="1202" idx="0"/>
            </p:cNvCxnSpPr>
            <p:nvPr/>
          </p:nvCxnSpPr>
          <p:spPr>
            <a:xfrm>
              <a:off x="4643975" y="1747050"/>
              <a:ext cx="0" cy="378900"/>
            </a:xfrm>
            <a:prstGeom prst="straightConnector1">
              <a:avLst/>
            </a:prstGeom>
            <a:noFill/>
            <a:ln w="9525" cap="flat" cmpd="sng">
              <a:solidFill>
                <a:srgbClr val="000000"/>
              </a:solidFill>
              <a:prstDash val="solid"/>
              <a:round/>
              <a:headEnd type="none" w="med" len="med"/>
              <a:tailEnd type="triangle" w="med" len="med"/>
            </a:ln>
          </p:spPr>
        </p:cxnSp>
        <p:cxnSp>
          <p:nvCxnSpPr>
            <p:cNvPr id="1203" name="Google Shape;1203;p115"/>
            <p:cNvCxnSpPr>
              <a:stCxn id="1198" idx="2"/>
              <a:endCxn id="1196" idx="0"/>
            </p:cNvCxnSpPr>
            <p:nvPr/>
          </p:nvCxnSpPr>
          <p:spPr>
            <a:xfrm>
              <a:off x="4643975" y="1747050"/>
              <a:ext cx="1532700" cy="414000"/>
            </a:xfrm>
            <a:prstGeom prst="straightConnector1">
              <a:avLst/>
            </a:prstGeom>
            <a:noFill/>
            <a:ln w="9525" cap="flat" cmpd="sng">
              <a:solidFill>
                <a:srgbClr val="000000"/>
              </a:solidFill>
              <a:prstDash val="solid"/>
              <a:round/>
              <a:headEnd type="none" w="med" len="med"/>
              <a:tailEnd type="triangle" w="med" len="med"/>
            </a:ln>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pic>
        <p:nvPicPr>
          <p:cNvPr id="1208" name="Google Shape;1208;p116"/>
          <p:cNvPicPr preferRelativeResize="0"/>
          <p:nvPr/>
        </p:nvPicPr>
        <p:blipFill rotWithShape="1">
          <a:blip r:embed="rId3">
            <a:alphaModFix/>
          </a:blip>
          <a:srcRect l="1143" t="2571" r="1152" b="3566"/>
          <a:stretch/>
        </p:blipFill>
        <p:spPr>
          <a:xfrm>
            <a:off x="694025" y="632763"/>
            <a:ext cx="7755950" cy="3877975"/>
          </a:xfrm>
          <a:prstGeom prst="rect">
            <a:avLst/>
          </a:prstGeom>
          <a:noFill/>
          <a:ln>
            <a:noFill/>
          </a:ln>
        </p:spPr>
      </p:pic>
      <p:sp>
        <p:nvSpPr>
          <p:cNvPr id="1209" name="Google Shape;1209;p116"/>
          <p:cNvSpPr txBox="1"/>
          <p:nvPr/>
        </p:nvSpPr>
        <p:spPr>
          <a:xfrm>
            <a:off x="565875" y="139275"/>
            <a:ext cx="7704600" cy="738300"/>
          </a:xfrm>
          <a:prstGeom prst="rect">
            <a:avLst/>
          </a:prstGeom>
          <a:noFill/>
          <a:ln>
            <a:noFill/>
          </a:ln>
        </p:spPr>
        <p:txBody>
          <a:bodyPr spcFirstLastPara="1" wrap="square" lIns="68550" tIns="34275" rIns="68550" bIns="34275" anchor="t" anchorCtr="0">
            <a:noAutofit/>
          </a:bodyPr>
          <a:lstStyle/>
          <a:p>
            <a:pPr marL="0" lvl="0" indent="0" algn="l" rtl="0">
              <a:lnSpc>
                <a:spcPct val="115000"/>
              </a:lnSpc>
              <a:spcBef>
                <a:spcPts val="0"/>
              </a:spcBef>
              <a:spcAft>
                <a:spcPts val="0"/>
              </a:spcAft>
              <a:buNone/>
            </a:pPr>
            <a:r>
              <a:rPr lang="nl-BE" sz="2900"/>
              <a:t>OSLO Dienstencataloog</a:t>
            </a:r>
            <a:endParaRPr sz="2800"/>
          </a:p>
        </p:txBody>
      </p:sp>
      <p:sp>
        <p:nvSpPr>
          <p:cNvPr id="1210" name="Google Shape;1210;p116"/>
          <p:cNvSpPr/>
          <p:nvPr/>
        </p:nvSpPr>
        <p:spPr>
          <a:xfrm>
            <a:off x="4572000" y="2523650"/>
            <a:ext cx="1119000" cy="9324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6"/>
          <p:cNvSpPr/>
          <p:nvPr/>
        </p:nvSpPr>
        <p:spPr>
          <a:xfrm>
            <a:off x="1522425" y="3998125"/>
            <a:ext cx="842100" cy="4710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6"/>
          <p:cNvSpPr/>
          <p:nvPr/>
        </p:nvSpPr>
        <p:spPr>
          <a:xfrm>
            <a:off x="5549000" y="1017325"/>
            <a:ext cx="802500" cy="5166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6"/>
          <p:cNvSpPr/>
          <p:nvPr/>
        </p:nvSpPr>
        <p:spPr>
          <a:xfrm>
            <a:off x="1542225" y="1060000"/>
            <a:ext cx="802500" cy="4344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6"/>
          <p:cNvSpPr/>
          <p:nvPr/>
        </p:nvSpPr>
        <p:spPr>
          <a:xfrm>
            <a:off x="3998125" y="3975325"/>
            <a:ext cx="2353500" cy="516600"/>
          </a:xfrm>
          <a:prstGeom prst="rect">
            <a:avLst/>
          </a:prstGeom>
          <a:solidFill>
            <a:srgbClr val="FF000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Google Shape;1219;p117"/>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220" name="Google Shape;1220;p117"/>
          <p:cNvSpPr txBox="1"/>
          <p:nvPr/>
        </p:nvSpPr>
        <p:spPr>
          <a:xfrm>
            <a:off x="1156499" y="395300"/>
            <a:ext cx="67422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700"/>
              <a:t>Zijn er andere datastandaarden, wetgevende documenten en andere referenties die relevant zijn binnen dit traject?</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1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226" name="Google Shape;1226;p11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7" name="Google Shape;1227;p11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pic>
        <p:nvPicPr>
          <p:cNvPr id="1232" name="Google Shape;1232;p119"/>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233" name="Google Shape;1233;p119"/>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Waarom doen we ... ?</a:t>
            </a:r>
            <a:endParaRPr/>
          </a:p>
        </p:txBody>
      </p:sp>
      <p:sp>
        <p:nvSpPr>
          <p:cNvPr id="1234" name="Google Shape;1234;p119"/>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Moeten we niet ... toevoegen ?</a:t>
            </a:r>
            <a:endParaRPr/>
          </a:p>
        </p:txBody>
      </p:sp>
      <p:sp>
        <p:nvSpPr>
          <p:cNvPr id="1235" name="Google Shape;1235;p119"/>
          <p:cNvSpPr txBox="1"/>
          <p:nvPr/>
        </p:nvSpPr>
        <p:spPr>
          <a:xfrm>
            <a:off x="4769224" y="486449"/>
            <a:ext cx="222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Kunnen we niet beter ... ?</a:t>
            </a:r>
            <a:endParaRPr/>
          </a:p>
        </p:txBody>
      </p:sp>
      <p:sp>
        <p:nvSpPr>
          <p:cNvPr id="1236" name="Google Shape;1236;p119"/>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Hoe zit het met ...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2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Volgende stappen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242" name="Google Shape;1242;p12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3" name="Google Shape;1243;p12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21"/>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249" name="Google Shape;1249;p121"/>
          <p:cNvGrpSpPr/>
          <p:nvPr/>
        </p:nvGrpSpPr>
        <p:grpSpPr>
          <a:xfrm>
            <a:off x="641992" y="1367322"/>
            <a:ext cx="478299" cy="478299"/>
            <a:chOff x="4640263" y="1219200"/>
            <a:chExt cx="123825" cy="123825"/>
          </a:xfrm>
        </p:grpSpPr>
        <p:sp>
          <p:nvSpPr>
            <p:cNvPr id="1250" name="Google Shape;1250;p121"/>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1" name="Google Shape;1251;p121"/>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2" name="Google Shape;1252;p121"/>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3" name="Google Shape;1253;p121"/>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4" name="Google Shape;1254;p121"/>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255" name="Google Shape;1255;p121"/>
          <p:cNvGrpSpPr/>
          <p:nvPr/>
        </p:nvGrpSpPr>
        <p:grpSpPr>
          <a:xfrm>
            <a:off x="630430" y="1988262"/>
            <a:ext cx="470610" cy="478327"/>
            <a:chOff x="6215424" y="4028218"/>
            <a:chExt cx="202814" cy="206140"/>
          </a:xfrm>
        </p:grpSpPr>
        <p:sp>
          <p:nvSpPr>
            <p:cNvPr id="1256" name="Google Shape;1256;p121"/>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257" name="Google Shape;1257;p121"/>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258" name="Google Shape;1258;p121"/>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259" name="Google Shape;1259;p121"/>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260" name="Google Shape;1260;p121"/>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261" name="Google Shape;1261;p121"/>
          <p:cNvGrpSpPr/>
          <p:nvPr/>
        </p:nvGrpSpPr>
        <p:grpSpPr>
          <a:xfrm>
            <a:off x="646650" y="3229512"/>
            <a:ext cx="479163" cy="478593"/>
            <a:chOff x="4148138" y="53975"/>
            <a:chExt cx="1335088" cy="1333500"/>
          </a:xfrm>
        </p:grpSpPr>
        <p:sp>
          <p:nvSpPr>
            <p:cNvPr id="1262" name="Google Shape;1262;p121"/>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3" name="Google Shape;1263;p121"/>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264" name="Google Shape;1264;p121"/>
          <p:cNvGrpSpPr/>
          <p:nvPr/>
        </p:nvGrpSpPr>
        <p:grpSpPr>
          <a:xfrm>
            <a:off x="636286" y="2611398"/>
            <a:ext cx="471655" cy="471655"/>
            <a:chOff x="4287838" y="1854201"/>
            <a:chExt cx="149225" cy="149225"/>
          </a:xfrm>
        </p:grpSpPr>
        <p:sp>
          <p:nvSpPr>
            <p:cNvPr id="1265" name="Google Shape;1265;p121"/>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266" name="Google Shape;1266;p121"/>
            <p:cNvCxnSpPr/>
            <p:nvPr/>
          </p:nvCxnSpPr>
          <p:spPr>
            <a:xfrm>
              <a:off x="4375150" y="1884363"/>
              <a:ext cx="0" cy="0"/>
            </a:xfrm>
            <a:prstGeom prst="straightConnector1">
              <a:avLst/>
            </a:prstGeom>
            <a:noFill/>
            <a:ln>
              <a:noFill/>
            </a:ln>
          </p:spPr>
        </p:cxnSp>
        <p:cxnSp>
          <p:nvCxnSpPr>
            <p:cNvPr id="1267" name="Google Shape;1267;p121"/>
            <p:cNvCxnSpPr/>
            <p:nvPr/>
          </p:nvCxnSpPr>
          <p:spPr>
            <a:xfrm>
              <a:off x="4375150" y="1884363"/>
              <a:ext cx="0" cy="0"/>
            </a:xfrm>
            <a:prstGeom prst="straightConnector1">
              <a:avLst/>
            </a:prstGeom>
            <a:noFill/>
            <a:ln>
              <a:noFill/>
            </a:ln>
          </p:spPr>
        </p:cxnSp>
        <p:sp>
          <p:nvSpPr>
            <p:cNvPr id="1268" name="Google Shape;1268;p121"/>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269" name="Google Shape;1269;p121"/>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Verwerken van alle input uit de</a:t>
            </a:r>
            <a:r>
              <a:rPr lang="nl-BE" sz="1600"/>
              <a:t> thematische </a:t>
            </a:r>
            <a:r>
              <a:rPr lang="nl-BE" sz="1600" b="0" i="0" u="none" strike="noStrike" cap="none">
                <a:solidFill>
                  <a:srgbClr val="000000"/>
                </a:solidFill>
                <a:latin typeface="Arial"/>
                <a:ea typeface="Arial"/>
                <a:cs typeface="Arial"/>
                <a:sym typeface="Arial"/>
              </a:rPr>
              <a:t>werkgroep.</a:t>
            </a:r>
            <a:endParaRPr/>
          </a:p>
        </p:txBody>
      </p:sp>
      <p:sp>
        <p:nvSpPr>
          <p:cNvPr id="1270" name="Google Shape;1270;p121"/>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Rondsturen van een </a:t>
            </a:r>
            <a:r>
              <a:rPr lang="nl-BE" sz="1600" b="0" i="0" u="sng" strike="noStrike" cap="none">
                <a:solidFill>
                  <a:schemeClr val="hlink"/>
                </a:solidFill>
                <a:latin typeface="Arial"/>
                <a:ea typeface="Arial"/>
                <a:cs typeface="Arial"/>
                <a:sym typeface="Arial"/>
                <a:hlinkClick r:id="rId3"/>
              </a:rPr>
              <a:t>verslag</a:t>
            </a:r>
            <a:r>
              <a:rPr lang="nl-BE" sz="1600" b="0" i="0" u="none" strike="noStrike" cap="none">
                <a:solidFill>
                  <a:srgbClr val="000000"/>
                </a:solidFill>
                <a:latin typeface="Arial"/>
                <a:ea typeface="Arial"/>
                <a:cs typeface="Arial"/>
                <a:sym typeface="Arial"/>
              </a:rPr>
              <a:t> van deze werkgroep. Feedback is zeker welkom!</a:t>
            </a:r>
            <a:endParaRPr/>
          </a:p>
        </p:txBody>
      </p:sp>
      <p:sp>
        <p:nvSpPr>
          <p:cNvPr id="1271" name="Google Shape;1271;p121"/>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Feedback capteren via GitHub!</a:t>
            </a:r>
            <a:endParaRPr/>
          </a:p>
        </p:txBody>
      </p:sp>
      <p:sp>
        <p:nvSpPr>
          <p:cNvPr id="1272" name="Google Shape;1272;p121"/>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a:t>Eerste</a:t>
            </a:r>
            <a:r>
              <a:rPr lang="nl-BE" sz="1600" b="0" i="0" u="none" strike="noStrike" cap="none">
                <a:solidFill>
                  <a:srgbClr val="000000"/>
                </a:solidFill>
                <a:latin typeface="Arial"/>
                <a:ea typeface="Arial"/>
                <a:cs typeface="Arial"/>
                <a:sym typeface="Arial"/>
              </a:rPr>
              <a:t> versie van </a:t>
            </a:r>
            <a:r>
              <a:rPr lang="nl-BE" sz="1600"/>
              <a:t>een</a:t>
            </a:r>
            <a:r>
              <a:rPr lang="nl-BE" sz="1600" b="0" i="0" u="none" strike="noStrike" cap="none">
                <a:solidFill>
                  <a:srgbClr val="000000"/>
                </a:solidFill>
                <a:latin typeface="Arial"/>
                <a:ea typeface="Arial"/>
                <a:cs typeface="Arial"/>
                <a:sym typeface="Arial"/>
              </a:rPr>
              <a:t> semantisch model </a:t>
            </a:r>
            <a:r>
              <a:rPr lang="nl-BE" sz="1600"/>
              <a:t>publiceren op GitHub. Hier is feedback ook zeker welkom!</a:t>
            </a:r>
            <a:endParaRPr/>
          </a:p>
        </p:txBody>
      </p:sp>
      <p:sp>
        <p:nvSpPr>
          <p:cNvPr id="1273" name="Google Shape;1273;p12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Volgende stappen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22"/>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22"/>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280" name="Google Shape;1280;p122"/>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none" strike="noStrike" cap="none">
                <a:solidFill>
                  <a:schemeClr val="dk1"/>
                </a:solidFill>
                <a:latin typeface="Arial"/>
                <a:ea typeface="Arial"/>
                <a:cs typeface="Arial"/>
                <a:sym typeface="Arial"/>
              </a:rPr>
              <a:t>Feedback kan gegeven worden via mail naar onderstaande contacten:</a:t>
            </a:r>
            <a:endParaRPr sz="1300"/>
          </a:p>
          <a:p>
            <a:pPr marL="285750" marR="0" lvl="0" indent="-279400" algn="l" rtl="0">
              <a:lnSpc>
                <a:spcPct val="100000"/>
              </a:lnSpc>
              <a:spcBef>
                <a:spcPts val="0"/>
              </a:spcBef>
              <a:spcAft>
                <a:spcPts val="0"/>
              </a:spcAft>
              <a:buClr>
                <a:schemeClr val="dk1"/>
              </a:buClr>
              <a:buSzPts val="1300"/>
              <a:buFont typeface="Arial"/>
              <a:buChar char="•"/>
            </a:pPr>
            <a:r>
              <a:rPr lang="nl-BE" sz="1300" u="sng">
                <a:solidFill>
                  <a:schemeClr val="dk1"/>
                </a:solidFill>
                <a:hlinkClick r:id="rId3">
                  <a:extLst>
                    <a:ext uri="{A12FA001-AC4F-418D-AE19-62706E023703}">
                      <ahyp:hlinkClr xmlns:ahyp="http://schemas.microsoft.com/office/drawing/2018/hyperlinkcolor" val="tx"/>
                    </a:ext>
                  </a:extLst>
                </a:hlinkClick>
              </a:rPr>
              <a:t>kevin.haleydt</a:t>
            </a:r>
            <a:r>
              <a:rPr lang="nl-BE" sz="13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@vlaanderen.be</a:t>
            </a:r>
            <a:endParaRPr sz="1300">
              <a:solidFill>
                <a:schemeClr val="dk1"/>
              </a:solidFill>
            </a:endParaRPr>
          </a:p>
          <a:p>
            <a:pPr marL="285750" marR="0" lvl="0" indent="-279400" algn="l" rtl="0">
              <a:lnSpc>
                <a:spcPct val="100000"/>
              </a:lnSpc>
              <a:spcBef>
                <a:spcPts val="0"/>
              </a:spcBef>
              <a:spcAft>
                <a:spcPts val="0"/>
              </a:spcAft>
              <a:buSzPts val="1300"/>
              <a:buChar char="•"/>
            </a:pPr>
            <a:r>
              <a:rPr lang="nl-BE" sz="1300" u="sng">
                <a:hlinkClick r:id="rId4"/>
              </a:rPr>
              <a:t>yves.meersmans@pwc.com</a:t>
            </a:r>
            <a:r>
              <a:rPr lang="nl-BE" sz="1300"/>
              <a:t> </a:t>
            </a:r>
            <a:endParaRPr sz="1300"/>
          </a:p>
          <a:p>
            <a:pPr marL="285750" marR="0" lvl="0" indent="-279400" algn="l" rtl="0">
              <a:lnSpc>
                <a:spcPct val="100000"/>
              </a:lnSpc>
              <a:spcBef>
                <a:spcPts val="0"/>
              </a:spcBef>
              <a:spcAft>
                <a:spcPts val="0"/>
              </a:spcAft>
              <a:buClr>
                <a:schemeClr val="dk1"/>
              </a:buClr>
              <a:buSzPts val="1300"/>
              <a:buFont typeface="Arial"/>
              <a:buChar char="•"/>
            </a:pPr>
            <a:r>
              <a:rPr lang="nl-BE" sz="1300" u="sng">
                <a:solidFill>
                  <a:schemeClr val="dk1"/>
                </a:solidFill>
                <a:hlinkClick r:id="rId5">
                  <a:extLst>
                    <a:ext uri="{A12FA001-AC4F-418D-AE19-62706E023703}">
                      <ahyp:hlinkClr xmlns:ahyp="http://schemas.microsoft.com/office/drawing/2018/hyperlinkcolor" val="tx"/>
                    </a:ext>
                  </a:extLst>
                </a:hlinkClick>
              </a:rPr>
              <a:t>michiel.dekeyzer</a:t>
            </a:r>
            <a:r>
              <a:rPr lang="nl-BE" sz="13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@vlaanderen.be</a:t>
            </a:r>
            <a:endParaRPr sz="1300">
              <a:solidFill>
                <a:schemeClr val="dk1"/>
              </a:solidFill>
            </a:endParaRPr>
          </a:p>
          <a:p>
            <a:pPr marL="285750" marR="0" lvl="0" indent="-279400" algn="l" rtl="0">
              <a:lnSpc>
                <a:spcPct val="100000"/>
              </a:lnSpc>
              <a:spcBef>
                <a:spcPts val="0"/>
              </a:spcBef>
              <a:spcAft>
                <a:spcPts val="0"/>
              </a:spcAft>
              <a:buClr>
                <a:schemeClr val="dk1"/>
              </a:buClr>
              <a:buSzPts val="1300"/>
              <a:buChar char="•"/>
            </a:pPr>
            <a:r>
              <a:rPr lang="nl-BE" sz="1300" u="sng">
                <a:solidFill>
                  <a:schemeClr val="dk1"/>
                </a:solidFill>
                <a:hlinkClick r:id="rId6">
                  <a:extLst>
                    <a:ext uri="{A12FA001-AC4F-418D-AE19-62706E023703}">
                      <ahyp:hlinkClr xmlns:ahyp="http://schemas.microsoft.com/office/drawing/2018/hyperlinkcolor" val="tx"/>
                    </a:ext>
                  </a:extLst>
                </a:hlinkClick>
              </a:rPr>
              <a:t>anthony.vanheymbeeck@vlaanderen.be</a:t>
            </a:r>
            <a:r>
              <a:rPr lang="nl-BE" sz="1300">
                <a:solidFill>
                  <a:schemeClr val="dk1"/>
                </a:solidFill>
              </a:rPr>
              <a:t> </a:t>
            </a:r>
            <a:endParaRPr sz="1300">
              <a:solidFill>
                <a:schemeClr val="dk1"/>
              </a:solidFill>
            </a:endParaRPr>
          </a:p>
          <a:p>
            <a:pPr marL="285750" marR="0" lvl="0" indent="-184150" algn="l" rtl="0">
              <a:lnSpc>
                <a:spcPct val="100000"/>
              </a:lnSpc>
              <a:spcBef>
                <a:spcPts val="0"/>
              </a:spcBef>
              <a:spcAft>
                <a:spcPts val="0"/>
              </a:spcAft>
              <a:buClr>
                <a:srgbClr val="000000"/>
              </a:buClr>
              <a:buSzPts val="1600"/>
              <a:buFont typeface="Arial"/>
              <a:buNone/>
            </a:pPr>
            <a:endParaRPr sz="1500" b="0" i="0" u="none" strike="noStrike" cap="none">
              <a:solidFill>
                <a:schemeClr val="dk1"/>
              </a:solidFill>
              <a:latin typeface="Arial"/>
              <a:ea typeface="Arial"/>
              <a:cs typeface="Arial"/>
              <a:sym typeface="Arial"/>
            </a:endParaRPr>
          </a:p>
        </p:txBody>
      </p:sp>
      <p:sp>
        <p:nvSpPr>
          <p:cNvPr id="1281" name="Google Shape;1281;p122"/>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2" name="Google Shape;1282;p122"/>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1283" name="Google Shape;1283;p122"/>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none" strike="noStrike" cap="none">
                <a:solidFill>
                  <a:schemeClr val="lt1"/>
                </a:solidFill>
                <a:latin typeface="Arial"/>
                <a:ea typeface="Arial"/>
                <a:cs typeface="Arial"/>
                <a:sym typeface="Arial"/>
              </a:rPr>
              <a:t>Feedback kan gegeven worden via GitHub op onderstaande link:</a:t>
            </a:r>
            <a:endParaRPr sz="1300"/>
          </a:p>
          <a:p>
            <a:pPr marL="0" marR="0" lvl="0" indent="0" algn="l" rtl="0">
              <a:lnSpc>
                <a:spcPct val="100000"/>
              </a:lnSpc>
              <a:spcBef>
                <a:spcPts val="0"/>
              </a:spcBef>
              <a:spcAft>
                <a:spcPts val="0"/>
              </a:spcAft>
              <a:buNone/>
            </a:pPr>
            <a:r>
              <a:rPr lang="nl-BE" sz="1500" b="0" i="0" u="sng" strike="noStrike" cap="none">
                <a:solidFill>
                  <a:schemeClr val="hlink"/>
                </a:solidFill>
                <a:latin typeface="Arial"/>
                <a:ea typeface="Arial"/>
                <a:cs typeface="Arial"/>
                <a:sym typeface="Arial"/>
                <a:hlinkClick r:id="rId8"/>
              </a:rPr>
              <a:t>https://github.com/Informatievlaanderen/OSLOthema-feitelijkeVerenigingen</a:t>
            </a:r>
            <a:r>
              <a:rPr lang="nl-BE" sz="1500" b="0" i="0" u="none" strike="noStrike" cap="none">
                <a:solidFill>
                  <a:srgbClr val="000000"/>
                </a:solidFill>
                <a:latin typeface="Arial"/>
                <a:ea typeface="Arial"/>
                <a:cs typeface="Arial"/>
                <a:sym typeface="Arial"/>
              </a:rPr>
              <a:t> </a:t>
            </a:r>
            <a:endParaRPr sz="1500" b="0" i="0" u="none" strike="noStrike" cap="none">
              <a:solidFill>
                <a:schemeClr val="lt1"/>
              </a:solidFill>
              <a:latin typeface="Arial"/>
              <a:ea typeface="Arial"/>
              <a:cs typeface="Arial"/>
              <a:sym typeface="Arial"/>
            </a:endParaRPr>
          </a:p>
        </p:txBody>
      </p:sp>
      <p:sp>
        <p:nvSpPr>
          <p:cNvPr id="1284" name="Google Shape;1284;p12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Feedback</a:t>
            </a:r>
            <a:endParaRPr/>
          </a:p>
        </p:txBody>
      </p:sp>
      <p:sp>
        <p:nvSpPr>
          <p:cNvPr id="1285" name="Google Shape;1285;p122"/>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2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Thematische werkgroepen (OSLO)</a:t>
            </a:r>
            <a:endParaRPr/>
          </a:p>
        </p:txBody>
      </p:sp>
      <p:sp>
        <p:nvSpPr>
          <p:cNvPr id="1291" name="Google Shape;1291;p123"/>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2" name="Google Shape;1292;p123"/>
          <p:cNvSpPr/>
          <p:nvPr/>
        </p:nvSpPr>
        <p:spPr>
          <a:xfrm rot="5400000">
            <a:off x="8483527" y="2499710"/>
            <a:ext cx="321600" cy="1497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p:txBody>
      </p:sp>
      <p:cxnSp>
        <p:nvCxnSpPr>
          <p:cNvPr id="1293" name="Google Shape;1293;p123"/>
          <p:cNvCxnSpPr/>
          <p:nvPr/>
        </p:nvCxnSpPr>
        <p:spPr>
          <a:xfrm>
            <a:off x="2686051" y="2663781"/>
            <a:ext cx="0" cy="547500"/>
          </a:xfrm>
          <a:prstGeom prst="straightConnector1">
            <a:avLst/>
          </a:prstGeom>
          <a:noFill/>
          <a:ln w="12700" cap="sq" cmpd="sng">
            <a:solidFill>
              <a:srgbClr val="6B6B6B"/>
            </a:solidFill>
            <a:prstDash val="solid"/>
            <a:round/>
            <a:headEnd type="none" w="sm" len="sm"/>
            <a:tailEnd type="diamond" w="med" len="med"/>
          </a:ln>
        </p:spPr>
      </p:cxnSp>
      <p:cxnSp>
        <p:nvCxnSpPr>
          <p:cNvPr id="1294" name="Google Shape;1294;p123"/>
          <p:cNvCxnSpPr/>
          <p:nvPr/>
        </p:nvCxnSpPr>
        <p:spPr>
          <a:xfrm rot="10800000">
            <a:off x="5663348" y="1909006"/>
            <a:ext cx="0" cy="570000"/>
          </a:xfrm>
          <a:prstGeom prst="straightConnector1">
            <a:avLst/>
          </a:prstGeom>
          <a:noFill/>
          <a:ln w="12700" cap="sq" cmpd="sng">
            <a:solidFill>
              <a:srgbClr val="6B6B6B"/>
            </a:solidFill>
            <a:prstDash val="solid"/>
            <a:round/>
            <a:headEnd type="none" w="sm" len="sm"/>
            <a:tailEnd type="diamond" w="med" len="med"/>
          </a:ln>
        </p:spPr>
      </p:cxnSp>
      <p:sp>
        <p:nvSpPr>
          <p:cNvPr id="1295" name="Google Shape;1295;p123"/>
          <p:cNvSpPr txBox="1"/>
          <p:nvPr/>
        </p:nvSpPr>
        <p:spPr>
          <a:xfrm>
            <a:off x="536176" y="2485200"/>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lt1"/>
                </a:solidFill>
                <a:latin typeface="Calibri"/>
                <a:ea typeface="Calibri"/>
                <a:cs typeface="Calibri"/>
                <a:sym typeface="Calibri"/>
              </a:rPr>
              <a:t>April</a:t>
            </a:r>
            <a:endParaRPr sz="900" b="1" i="0" u="none" strike="noStrike" cap="none">
              <a:solidFill>
                <a:schemeClr val="lt1"/>
              </a:solidFill>
              <a:latin typeface="Calibri"/>
              <a:ea typeface="Calibri"/>
              <a:cs typeface="Calibri"/>
              <a:sym typeface="Calibri"/>
            </a:endParaRPr>
          </a:p>
        </p:txBody>
      </p:sp>
      <p:sp>
        <p:nvSpPr>
          <p:cNvPr id="1296" name="Google Shape;1296;p123"/>
          <p:cNvSpPr txBox="1"/>
          <p:nvPr/>
        </p:nvSpPr>
        <p:spPr>
          <a:xfrm>
            <a:off x="2175337" y="2485200"/>
            <a:ext cx="1639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dk1"/>
                </a:solidFill>
              </a:rPr>
              <a:t>Mei</a:t>
            </a:r>
            <a:endParaRPr sz="900" b="0" i="0" u="none" strike="noStrike" cap="none">
              <a:solidFill>
                <a:srgbClr val="000000"/>
              </a:solidFill>
              <a:latin typeface="Arial"/>
              <a:ea typeface="Arial"/>
              <a:cs typeface="Arial"/>
              <a:sym typeface="Arial"/>
            </a:endParaRPr>
          </a:p>
        </p:txBody>
      </p:sp>
      <p:sp>
        <p:nvSpPr>
          <p:cNvPr id="1297" name="Google Shape;1297;p123"/>
          <p:cNvSpPr txBox="1"/>
          <p:nvPr/>
        </p:nvSpPr>
        <p:spPr>
          <a:xfrm>
            <a:off x="3814501" y="2482481"/>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lt1"/>
                </a:solidFill>
              </a:rPr>
              <a:t>Juni</a:t>
            </a:r>
            <a:endParaRPr sz="900" b="0" i="0" u="none" strike="noStrike" cap="none">
              <a:solidFill>
                <a:srgbClr val="000000"/>
              </a:solidFill>
              <a:latin typeface="Arial"/>
              <a:ea typeface="Arial"/>
              <a:cs typeface="Arial"/>
              <a:sym typeface="Arial"/>
            </a:endParaRPr>
          </a:p>
        </p:txBody>
      </p:sp>
      <p:sp>
        <p:nvSpPr>
          <p:cNvPr id="1298" name="Google Shape;1298;p123"/>
          <p:cNvSpPr txBox="1"/>
          <p:nvPr/>
        </p:nvSpPr>
        <p:spPr>
          <a:xfrm>
            <a:off x="6988181" y="2485172"/>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rgbClr val="FFFFFF"/>
                </a:solidFill>
                <a:latin typeface="Calibri"/>
                <a:ea typeface="Calibri"/>
                <a:cs typeface="Calibri"/>
                <a:sym typeface="Calibri"/>
              </a:rPr>
              <a:t>Augustus</a:t>
            </a:r>
            <a:endParaRPr sz="900" b="1" i="0" u="none" strike="noStrike" cap="none">
              <a:solidFill>
                <a:srgbClr val="FFFFFF"/>
              </a:solidFill>
              <a:latin typeface="Calibri"/>
              <a:ea typeface="Calibri"/>
              <a:cs typeface="Calibri"/>
              <a:sym typeface="Calibri"/>
            </a:endParaRPr>
          </a:p>
        </p:txBody>
      </p:sp>
      <p:sp>
        <p:nvSpPr>
          <p:cNvPr id="1299" name="Google Shape;1299;p123"/>
          <p:cNvSpPr txBox="1"/>
          <p:nvPr/>
        </p:nvSpPr>
        <p:spPr>
          <a:xfrm>
            <a:off x="1423311" y="1787965"/>
            <a:ext cx="9099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20</a:t>
            </a:r>
            <a:endParaRPr sz="1238"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Business</a:t>
            </a:r>
            <a:r>
              <a:rPr lang="nl-BE" sz="750" b="1" i="0" u="none" strike="noStrike" cap="none">
                <a:solidFill>
                  <a:schemeClr val="dk1"/>
                </a:solidFill>
                <a:latin typeface="Calibri"/>
                <a:ea typeface="Calibri"/>
                <a:cs typeface="Calibri"/>
                <a:sym typeface="Calibri"/>
              </a:rPr>
              <a:t> werkgroep</a:t>
            </a:r>
            <a:endParaRPr sz="750" b="0" i="0" u="none" strike="noStrike" cap="none">
              <a:solidFill>
                <a:schemeClr val="dk1"/>
              </a:solidFill>
              <a:latin typeface="Calibri"/>
              <a:ea typeface="Calibri"/>
              <a:cs typeface="Calibri"/>
              <a:sym typeface="Calibri"/>
            </a:endParaRPr>
          </a:p>
        </p:txBody>
      </p:sp>
      <p:cxnSp>
        <p:nvCxnSpPr>
          <p:cNvPr id="1300" name="Google Shape;1300;p123"/>
          <p:cNvCxnSpPr/>
          <p:nvPr/>
        </p:nvCxnSpPr>
        <p:spPr>
          <a:xfrm rot="10800000">
            <a:off x="4635173" y="2668761"/>
            <a:ext cx="0" cy="650700"/>
          </a:xfrm>
          <a:prstGeom prst="straightConnector1">
            <a:avLst/>
          </a:prstGeom>
          <a:noFill/>
          <a:ln w="12700" cap="sq" cmpd="sng">
            <a:solidFill>
              <a:srgbClr val="F0D70F"/>
            </a:solidFill>
            <a:prstDash val="solid"/>
            <a:round/>
            <a:headEnd type="diamond" w="med" len="med"/>
            <a:tailEnd type="none" w="sm" len="sm"/>
          </a:ln>
        </p:spPr>
      </p:cxnSp>
      <p:sp>
        <p:nvSpPr>
          <p:cNvPr id="1301" name="Google Shape;1301;p123"/>
          <p:cNvSpPr txBox="1"/>
          <p:nvPr/>
        </p:nvSpPr>
        <p:spPr>
          <a:xfrm>
            <a:off x="3706796" y="2947968"/>
            <a:ext cx="865200" cy="337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15</a:t>
            </a:r>
            <a:endParaRPr sz="105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3</a:t>
            </a:r>
            <a:endParaRPr sz="1800" b="1" i="0" u="none" strike="noStrike" cap="none">
              <a:solidFill>
                <a:schemeClr val="dk1"/>
              </a:solidFill>
              <a:latin typeface="Calibri"/>
              <a:ea typeface="Calibri"/>
              <a:cs typeface="Calibri"/>
              <a:sym typeface="Calibri"/>
            </a:endParaRPr>
          </a:p>
        </p:txBody>
      </p:sp>
      <p:sp>
        <p:nvSpPr>
          <p:cNvPr id="1302" name="Google Shape;1302;p123"/>
          <p:cNvSpPr txBox="1"/>
          <p:nvPr/>
        </p:nvSpPr>
        <p:spPr>
          <a:xfrm>
            <a:off x="1710307" y="2793582"/>
            <a:ext cx="9099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0</a:t>
            </a:r>
            <a:r>
              <a:rPr lang="nl-BE" sz="1238">
                <a:solidFill>
                  <a:schemeClr val="dk1"/>
                </a:solidFill>
                <a:latin typeface="Calibri"/>
                <a:ea typeface="Calibri"/>
                <a:cs typeface="Calibri"/>
                <a:sym typeface="Calibri"/>
              </a:rPr>
              <a:t>4</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a:t>
            </a:r>
            <a:r>
              <a:rPr lang="nl-BE" sz="750" b="1">
                <a:solidFill>
                  <a:schemeClr val="dk1"/>
                </a:solidFill>
                <a:latin typeface="Calibri"/>
                <a:ea typeface="Calibri"/>
                <a:cs typeface="Calibri"/>
                <a:sym typeface="Calibri"/>
              </a:rPr>
              <a:t>1</a:t>
            </a:r>
            <a:endParaRPr sz="750" b="0" i="0" u="none" strike="noStrike" cap="none">
              <a:solidFill>
                <a:schemeClr val="dk1"/>
              </a:solidFill>
              <a:latin typeface="Calibri"/>
              <a:ea typeface="Calibri"/>
              <a:cs typeface="Calibri"/>
              <a:sym typeface="Calibri"/>
            </a:endParaRPr>
          </a:p>
        </p:txBody>
      </p:sp>
      <p:sp>
        <p:nvSpPr>
          <p:cNvPr id="1303" name="Google Shape;1303;p123"/>
          <p:cNvSpPr txBox="1"/>
          <p:nvPr/>
        </p:nvSpPr>
        <p:spPr>
          <a:xfrm>
            <a:off x="5733475" y="1875400"/>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a:solidFill>
                  <a:schemeClr val="dk1"/>
                </a:solidFill>
                <a:latin typeface="Calibri"/>
                <a:ea typeface="Calibri"/>
                <a:cs typeface="Calibri"/>
                <a:sym typeface="Calibri"/>
              </a:rPr>
              <a:t>06</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Thematische werkgroep 4</a:t>
            </a:r>
            <a:endParaRPr sz="1050" b="1" i="0" u="none" strike="noStrike" cap="none">
              <a:solidFill>
                <a:srgbClr val="000000"/>
              </a:solidFill>
              <a:latin typeface="Arial"/>
              <a:ea typeface="Arial"/>
              <a:cs typeface="Arial"/>
              <a:sym typeface="Arial"/>
            </a:endParaRPr>
          </a:p>
        </p:txBody>
      </p:sp>
      <p:sp>
        <p:nvSpPr>
          <p:cNvPr id="1304" name="Google Shape;1304;p123"/>
          <p:cNvSpPr txBox="1"/>
          <p:nvPr/>
        </p:nvSpPr>
        <p:spPr>
          <a:xfrm>
            <a:off x="5455931" y="2482425"/>
            <a:ext cx="15321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dk1"/>
                </a:solidFill>
              </a:rPr>
              <a:t>Juli</a:t>
            </a:r>
            <a:endParaRPr sz="900" b="0" i="0" u="none" strike="noStrike" cap="none">
              <a:solidFill>
                <a:srgbClr val="000000"/>
              </a:solidFill>
              <a:latin typeface="Arial"/>
              <a:ea typeface="Arial"/>
              <a:cs typeface="Arial"/>
              <a:sym typeface="Arial"/>
            </a:endParaRPr>
          </a:p>
        </p:txBody>
      </p:sp>
      <p:cxnSp>
        <p:nvCxnSpPr>
          <p:cNvPr id="1305" name="Google Shape;1305;p123"/>
          <p:cNvCxnSpPr/>
          <p:nvPr/>
        </p:nvCxnSpPr>
        <p:spPr>
          <a:xfrm>
            <a:off x="1355741" y="1977343"/>
            <a:ext cx="0" cy="505200"/>
          </a:xfrm>
          <a:prstGeom prst="straightConnector1">
            <a:avLst/>
          </a:prstGeom>
          <a:noFill/>
          <a:ln w="12700" cap="sq" cmpd="sng">
            <a:solidFill>
              <a:srgbClr val="F0D70F"/>
            </a:solidFill>
            <a:prstDash val="solid"/>
            <a:round/>
            <a:headEnd type="diamond" w="med" len="med"/>
            <a:tailEnd type="none" w="sm" len="sm"/>
          </a:ln>
        </p:spPr>
      </p:cxnSp>
      <p:cxnSp>
        <p:nvCxnSpPr>
          <p:cNvPr id="1306" name="Google Shape;1306;p123"/>
          <p:cNvCxnSpPr/>
          <p:nvPr/>
        </p:nvCxnSpPr>
        <p:spPr>
          <a:xfrm rot="10800000">
            <a:off x="3419913" y="1642905"/>
            <a:ext cx="0" cy="846000"/>
          </a:xfrm>
          <a:prstGeom prst="straightConnector1">
            <a:avLst/>
          </a:prstGeom>
          <a:noFill/>
          <a:ln w="12700" cap="sq" cmpd="sng">
            <a:solidFill>
              <a:srgbClr val="6B6B6B"/>
            </a:solidFill>
            <a:prstDash val="solid"/>
            <a:round/>
            <a:headEnd type="none" w="sm" len="sm"/>
            <a:tailEnd type="diamond" w="med" len="med"/>
          </a:ln>
        </p:spPr>
      </p:cxnSp>
      <p:sp>
        <p:nvSpPr>
          <p:cNvPr id="1307" name="Google Shape;1307;p123"/>
          <p:cNvSpPr txBox="1"/>
          <p:nvPr/>
        </p:nvSpPr>
        <p:spPr>
          <a:xfrm>
            <a:off x="3489761" y="1619261"/>
            <a:ext cx="909900" cy="6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25</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a:t>
            </a:r>
            <a:r>
              <a:rPr lang="nl-BE" sz="750" b="1">
                <a:solidFill>
                  <a:schemeClr val="dk1"/>
                </a:solidFill>
                <a:latin typeface="Calibri"/>
                <a:ea typeface="Calibri"/>
                <a:cs typeface="Calibri"/>
                <a:sym typeface="Calibri"/>
              </a:rPr>
              <a:t>2</a:t>
            </a:r>
            <a:endParaRPr sz="750" b="0" i="0" u="none" strike="noStrike" cap="none">
              <a:solidFill>
                <a:schemeClr val="dk1"/>
              </a:solidFill>
              <a:latin typeface="Calibri"/>
              <a:ea typeface="Calibri"/>
              <a:cs typeface="Calibri"/>
              <a:sym typeface="Calibri"/>
            </a:endParaRPr>
          </a:p>
        </p:txBody>
      </p:sp>
      <p:cxnSp>
        <p:nvCxnSpPr>
          <p:cNvPr id="1308" name="Google Shape;1308;p123"/>
          <p:cNvCxnSpPr/>
          <p:nvPr/>
        </p:nvCxnSpPr>
        <p:spPr>
          <a:xfrm>
            <a:off x="6653948" y="2663605"/>
            <a:ext cx="0" cy="407700"/>
          </a:xfrm>
          <a:prstGeom prst="straightConnector1">
            <a:avLst/>
          </a:prstGeom>
          <a:noFill/>
          <a:ln w="12700" cap="sq" cmpd="sng">
            <a:solidFill>
              <a:srgbClr val="6B6B6B"/>
            </a:solidFill>
            <a:prstDash val="solid"/>
            <a:round/>
            <a:headEnd type="none" w="sm" len="sm"/>
            <a:tailEnd type="diamond" w="med" len="med"/>
          </a:ln>
        </p:spPr>
      </p:cxnSp>
      <p:sp>
        <p:nvSpPr>
          <p:cNvPr id="1309" name="Google Shape;1309;p123"/>
          <p:cNvSpPr txBox="1"/>
          <p:nvPr/>
        </p:nvSpPr>
        <p:spPr>
          <a:xfrm>
            <a:off x="6732797" y="2767149"/>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a:solidFill>
                  <a:schemeClr val="dk1"/>
                </a:solidFill>
                <a:latin typeface="Calibri"/>
                <a:ea typeface="Calibri"/>
                <a:cs typeface="Calibri"/>
                <a:sym typeface="Calibri"/>
              </a:rPr>
              <a:t>20</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Start publieke review</a:t>
            </a:r>
            <a:endParaRPr sz="1050" b="1" i="0" u="none" strike="noStrike" cap="none">
              <a:solidFill>
                <a:srgbClr val="000000"/>
              </a:solidFill>
              <a:latin typeface="Arial"/>
              <a:ea typeface="Arial"/>
              <a:cs typeface="Arial"/>
              <a:sym typeface="Arial"/>
            </a:endParaRPr>
          </a:p>
        </p:txBody>
      </p:sp>
      <p:sp>
        <p:nvSpPr>
          <p:cNvPr id="1310" name="Google Shape;1310;p123"/>
          <p:cNvSpPr txBox="1"/>
          <p:nvPr/>
        </p:nvSpPr>
        <p:spPr>
          <a:xfrm>
            <a:off x="536175" y="4123575"/>
            <a:ext cx="4540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800">
                <a:solidFill>
                  <a:srgbClr val="FF0000"/>
                </a:solidFill>
              </a:rPr>
              <a:t>Vergeet niet </a:t>
            </a:r>
            <a:r>
              <a:rPr lang="nl-BE" sz="1800" b="1">
                <a:solidFill>
                  <a:srgbClr val="FF0000"/>
                </a:solidFill>
              </a:rPr>
              <a:t>in te schrijven</a:t>
            </a:r>
            <a:r>
              <a:rPr lang="nl-BE" sz="1800">
                <a:solidFill>
                  <a:srgbClr val="FF0000"/>
                </a:solidFill>
              </a:rPr>
              <a:t>!</a:t>
            </a:r>
            <a:endParaRPr>
              <a:solidFill>
                <a:srgbClr val="FF0000"/>
              </a:solidFill>
            </a:endParaRPr>
          </a:p>
          <a:p>
            <a:pPr marL="0" lvl="0" indent="0" algn="l" rtl="0">
              <a:spcBef>
                <a:spcPts val="0"/>
              </a:spcBef>
              <a:spcAft>
                <a:spcPts val="0"/>
              </a:spcAft>
              <a:buNone/>
            </a:pPr>
            <a:r>
              <a:rPr lang="nl-BE" sz="1050" u="sng">
                <a:solidFill>
                  <a:schemeClr val="hlink"/>
                </a:solidFill>
                <a:hlinkClick r:id="rId3"/>
              </a:rPr>
              <a:t>https://overheid.vlaanderen.be/opleiding/oslo-feitelijke-verenigingen</a:t>
            </a:r>
            <a:r>
              <a:rPr lang="nl-BE" sz="1050"/>
              <a:t> </a:t>
            </a:r>
            <a:endParaRPr/>
          </a:p>
        </p:txBody>
      </p:sp>
      <p:sp>
        <p:nvSpPr>
          <p:cNvPr id="1311" name="Google Shape;1311;p123"/>
          <p:cNvSpPr/>
          <p:nvPr/>
        </p:nvSpPr>
        <p:spPr>
          <a:xfrm rot="10800000">
            <a:off x="2383743" y="3285783"/>
            <a:ext cx="1791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12" name="Google Shape;1312;p123"/>
          <p:cNvSpPr txBox="1"/>
          <p:nvPr/>
        </p:nvSpPr>
        <p:spPr>
          <a:xfrm>
            <a:off x="1918907" y="3690465"/>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rgbClr val="373636"/>
                </a:solidFill>
                <a:latin typeface="Arial"/>
                <a:ea typeface="Arial"/>
                <a:cs typeface="Arial"/>
                <a:sym typeface="Arial"/>
              </a:rPr>
              <a:t>Vandaag</a:t>
            </a:r>
            <a:endParaRPr sz="500" b="0" i="0" u="none" strike="noStrike" cap="none">
              <a:solidFill>
                <a:srgbClr val="373636"/>
              </a:solidFill>
              <a:latin typeface="Arial"/>
              <a:ea typeface="Arial"/>
              <a:cs typeface="Arial"/>
              <a:sym typeface="Arial"/>
            </a:endParaRPr>
          </a:p>
        </p:txBody>
      </p:sp>
      <p:sp>
        <p:nvSpPr>
          <p:cNvPr id="1313" name="Google Shape;1313;p123"/>
          <p:cNvSpPr/>
          <p:nvPr/>
        </p:nvSpPr>
        <p:spPr>
          <a:xfrm>
            <a:off x="3302100" y="1562675"/>
            <a:ext cx="777000" cy="5475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23"/>
          <p:cNvSpPr/>
          <p:nvPr/>
        </p:nvSpPr>
        <p:spPr>
          <a:xfrm>
            <a:off x="3601046" y="1111616"/>
            <a:ext cx="1791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15" name="Google Shape;1315;p123"/>
          <p:cNvSpPr txBox="1"/>
          <p:nvPr/>
        </p:nvSpPr>
        <p:spPr>
          <a:xfrm>
            <a:off x="2598007" y="1123190"/>
            <a:ext cx="11088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250" b="1" i="0" u="none" strike="noStrike" cap="none">
                <a:solidFill>
                  <a:srgbClr val="373636"/>
                </a:solidFill>
              </a:rPr>
              <a:t>V</a:t>
            </a:r>
            <a:r>
              <a:rPr lang="nl-BE" sz="1250" b="1">
                <a:solidFill>
                  <a:srgbClr val="373636"/>
                </a:solidFill>
              </a:rPr>
              <a:t>olgende werkgroep</a:t>
            </a:r>
            <a:endParaRPr sz="700" b="1" i="0" u="none" strike="noStrike" cap="none">
              <a:solidFill>
                <a:srgbClr val="37363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Agenda</a:t>
            </a:r>
            <a:endParaRPr sz="1200"/>
          </a:p>
        </p:txBody>
      </p:sp>
      <p:pic>
        <p:nvPicPr>
          <p:cNvPr id="468" name="Google Shape;468;p79"/>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469" name="Google Shape;469;p79"/>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Welkom: Wie is wie		5 min</a:t>
            </a:r>
            <a:endParaRPr sz="1000" dirty="0">
              <a:solidFill>
                <a:srgbClr val="666666"/>
              </a:solidFill>
            </a:endParaRPr>
          </a:p>
        </p:txBody>
      </p:sp>
      <p:sp>
        <p:nvSpPr>
          <p:cNvPr id="470" name="Google Shape;470;p79"/>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471" name="Google Shape;471;p79"/>
          <p:cNvCxnSpPr>
            <a:endCxn id="472" idx="4"/>
          </p:cNvCxnSpPr>
          <p:nvPr/>
        </p:nvCxnSpPr>
        <p:spPr>
          <a:xfrm>
            <a:off x="2265302" y="1442399"/>
            <a:ext cx="2400" cy="2421900"/>
          </a:xfrm>
          <a:prstGeom prst="straightConnector1">
            <a:avLst/>
          </a:prstGeom>
          <a:noFill/>
          <a:ln w="28575" cap="flat" cmpd="sng">
            <a:solidFill>
              <a:srgbClr val="7D7D7D"/>
            </a:solidFill>
            <a:prstDash val="solid"/>
            <a:round/>
            <a:headEnd type="none" w="med" len="med"/>
            <a:tailEnd type="none" w="med" len="med"/>
          </a:ln>
        </p:spPr>
      </p:cxnSp>
      <p:sp>
        <p:nvSpPr>
          <p:cNvPr id="473" name="Google Shape;473;p79"/>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4" name="Google Shape;474;p79"/>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5" name="Google Shape;475;p79"/>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6" name="Google Shape;476;p79"/>
          <p:cNvSpPr/>
          <p:nvPr/>
        </p:nvSpPr>
        <p:spPr>
          <a:xfrm>
            <a:off x="2229302" y="339687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7" name="Google Shape;477;p79"/>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8" name="Google Shape;478;p79"/>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9" name="Google Shape;479;p79"/>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Aanleiding van dit traject		10 min</a:t>
            </a:r>
            <a:endParaRPr sz="1000">
              <a:solidFill>
                <a:srgbClr val="666666"/>
              </a:solidFill>
            </a:endParaRPr>
          </a:p>
        </p:txBody>
      </p:sp>
      <p:sp>
        <p:nvSpPr>
          <p:cNvPr id="480" name="Google Shape;480;p79"/>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Samenvatting vorige workshop		20 min</a:t>
            </a:r>
            <a:endParaRPr sz="1000">
              <a:solidFill>
                <a:srgbClr val="666666"/>
              </a:solidFill>
            </a:endParaRPr>
          </a:p>
        </p:txBody>
      </p:sp>
      <p:sp>
        <p:nvSpPr>
          <p:cNvPr id="481" name="Google Shape;481;p79"/>
          <p:cNvSpPr txBox="1"/>
          <p:nvPr/>
        </p:nvSpPr>
        <p:spPr>
          <a:xfrm>
            <a:off x="2420100" y="36966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Q&amp;A en volgende stappen		10 min</a:t>
            </a:r>
            <a:endParaRPr sz="1000">
              <a:solidFill>
                <a:srgbClr val="666666"/>
              </a:solidFill>
            </a:endParaRPr>
          </a:p>
        </p:txBody>
      </p:sp>
      <p:sp>
        <p:nvSpPr>
          <p:cNvPr id="482" name="Google Shape;482;p79"/>
          <p:cNvSpPr txBox="1"/>
          <p:nvPr/>
        </p:nvSpPr>
        <p:spPr>
          <a:xfrm>
            <a:off x="2420100" y="28931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Sneuvelmodel opbouwen </a:t>
            </a:r>
            <a:r>
              <a:rPr lang="nl-BE" sz="1000" dirty="0" err="1">
                <a:solidFill>
                  <a:srgbClr val="666666"/>
                </a:solidFill>
              </a:rPr>
              <a:t>adhv</a:t>
            </a:r>
            <a:r>
              <a:rPr lang="nl-BE" sz="1000" dirty="0">
                <a:solidFill>
                  <a:srgbClr val="666666"/>
                </a:solidFill>
              </a:rPr>
              <a:t> </a:t>
            </a:r>
            <a:endParaRPr sz="1000" dirty="0">
              <a:solidFill>
                <a:srgbClr val="666666"/>
              </a:solidFill>
            </a:endParaRPr>
          </a:p>
          <a:p>
            <a:pPr marL="0" lvl="0" indent="0" algn="l" rtl="0">
              <a:spcBef>
                <a:spcPts val="0"/>
              </a:spcBef>
              <a:spcAft>
                <a:spcPts val="0"/>
              </a:spcAft>
              <a:buNone/>
            </a:pPr>
            <a:r>
              <a:rPr lang="nl-BE" sz="1000" dirty="0" err="1">
                <a:solidFill>
                  <a:srgbClr val="666666"/>
                </a:solidFill>
              </a:rPr>
              <a:t>use</a:t>
            </a:r>
            <a:r>
              <a:rPr lang="nl-BE" sz="1000" dirty="0">
                <a:solidFill>
                  <a:srgbClr val="666666"/>
                </a:solidFill>
              </a:rPr>
              <a:t> cases			30 min</a:t>
            </a:r>
            <a:endParaRPr sz="1000" dirty="0">
              <a:solidFill>
                <a:srgbClr val="666666"/>
              </a:solidFill>
            </a:endParaRPr>
          </a:p>
        </p:txBody>
      </p:sp>
      <p:sp>
        <p:nvSpPr>
          <p:cNvPr id="483" name="Google Shape;483;p79"/>
          <p:cNvSpPr txBox="1"/>
          <p:nvPr/>
        </p:nvSpPr>
        <p:spPr>
          <a:xfrm>
            <a:off x="2420100" y="33101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Overlopen bestaande standaarden	15 min</a:t>
            </a:r>
            <a:endParaRPr sz="1000">
              <a:solidFill>
                <a:srgbClr val="666666"/>
              </a:solidFill>
            </a:endParaRPr>
          </a:p>
        </p:txBody>
      </p:sp>
      <p:sp>
        <p:nvSpPr>
          <p:cNvPr id="472" name="Google Shape;472;p79"/>
          <p:cNvSpPr/>
          <p:nvPr/>
        </p:nvSpPr>
        <p:spPr>
          <a:xfrm>
            <a:off x="2227202" y="378329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4" name="Google Shape;484;p79"/>
          <p:cNvSpPr txBox="1"/>
          <p:nvPr/>
        </p:nvSpPr>
        <p:spPr>
          <a:xfrm>
            <a:off x="2420100" y="25297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UML: voornaamste concepten		20 min</a:t>
            </a:r>
            <a:endParaRPr sz="1000">
              <a:solidFill>
                <a:srgbClr val="666666"/>
              </a:solidFill>
            </a:endParaRPr>
          </a:p>
        </p:txBody>
      </p:sp>
      <p:sp>
        <p:nvSpPr>
          <p:cNvPr id="485" name="Google Shape;485;p79"/>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sz="1100"/>
              <a:t>         15 min. pauze</a:t>
            </a:r>
            <a:endParaRPr sz="1100"/>
          </a:p>
        </p:txBody>
      </p:sp>
      <p:pic>
        <p:nvPicPr>
          <p:cNvPr id="486" name="Google Shape;486;p79"/>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2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sz="4800" b="1">
                <a:solidFill>
                  <a:srgbClr val="4C4C4C"/>
                </a:solidFill>
              </a:rPr>
              <a:t>Bedankt!</a:t>
            </a:r>
            <a:endParaRPr sz="4800"/>
          </a:p>
        </p:txBody>
      </p:sp>
      <p:sp>
        <p:nvSpPr>
          <p:cNvPr id="1321" name="Google Shape;1321;p124"/>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492" name="Google Shape;492;p80"/>
          <p:cNvPicPr preferRelativeResize="0"/>
          <p:nvPr/>
        </p:nvPicPr>
        <p:blipFill rotWithShape="1">
          <a:blip r:embed="rId3">
            <a:alphaModFix/>
          </a:blip>
          <a:srcRect t="129" b="119"/>
          <a:stretch/>
        </p:blipFill>
        <p:spPr>
          <a:xfrm>
            <a:off x="686575" y="1410122"/>
            <a:ext cx="1614549" cy="1614549"/>
          </a:xfrm>
          <a:prstGeom prst="rect">
            <a:avLst/>
          </a:prstGeom>
          <a:noFill/>
          <a:ln>
            <a:noFill/>
          </a:ln>
        </p:spPr>
      </p:pic>
      <p:sp>
        <p:nvSpPr>
          <p:cNvPr id="493" name="Google Shape;493;p80"/>
          <p:cNvSpPr txBox="1"/>
          <p:nvPr/>
        </p:nvSpPr>
        <p:spPr>
          <a:xfrm>
            <a:off x="686575" y="3744775"/>
            <a:ext cx="79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BE" u="sng">
                <a:solidFill>
                  <a:schemeClr val="hlink"/>
                </a:solidFill>
                <a:latin typeface="Proxima Nova"/>
                <a:ea typeface="Proxima Nova"/>
                <a:cs typeface="Proxima Nova"/>
                <a:sym typeface="Proxima Nova"/>
                <a:hlinkClick r:id="rId4"/>
              </a:rPr>
              <a:t>https://app.mural.co/t/beadvtc7549/m/beadvtc7549/1619511022821/74d0cefda819f9302097d09cbaf4a7dc10b7f4b2</a:t>
            </a:r>
            <a:endParaRPr>
              <a:latin typeface="Proxima Nova"/>
              <a:ea typeface="Proxima Nova"/>
              <a:cs typeface="Proxima Nova"/>
              <a:sym typeface="Proxima Nova"/>
            </a:endParaRPr>
          </a:p>
        </p:txBody>
      </p:sp>
      <p:sp>
        <p:nvSpPr>
          <p:cNvPr id="494" name="Google Shape;494;p80"/>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Proxima Nova"/>
                <a:ea typeface="Proxima Nova"/>
                <a:cs typeface="Proxima Nova"/>
                <a:sym typeface="Proxima Nova"/>
              </a:rPr>
              <a:t>5’</a:t>
            </a:r>
            <a:endParaRPr sz="1400" b="0" i="0" u="none" strike="noStrike" cap="none">
              <a:solidFill>
                <a:srgbClr val="000000"/>
              </a:solidFill>
              <a:latin typeface="Proxima Nova"/>
              <a:ea typeface="Proxima Nova"/>
              <a:cs typeface="Proxima Nova"/>
              <a:sym typeface="Proxima Nova"/>
            </a:endParaRPr>
          </a:p>
        </p:txBody>
      </p:sp>
      <p:sp>
        <p:nvSpPr>
          <p:cNvPr id="495" name="Google Shape;495;p80"/>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6" name="Google Shape;496;p80"/>
          <p:cNvPicPr preferRelativeResize="0"/>
          <p:nvPr/>
        </p:nvPicPr>
        <p:blipFill rotWithShape="1">
          <a:blip r:embed="rId5">
            <a:alphaModFix/>
          </a:blip>
          <a:srcRect r="-341"/>
          <a:stretch/>
        </p:blipFill>
        <p:spPr>
          <a:xfrm>
            <a:off x="3072575" y="1197875"/>
            <a:ext cx="5383274" cy="2361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1"/>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Aanleiding van dit traject en samenvatting van de vorige workshop</a:t>
            </a:r>
            <a:endParaRPr/>
          </a:p>
          <a:p>
            <a:pPr marL="0" lvl="0" indent="0" algn="r" rtl="0">
              <a:lnSpc>
                <a:spcPct val="102702"/>
              </a:lnSpc>
              <a:spcBef>
                <a:spcPts val="0"/>
              </a:spcBef>
              <a:spcAft>
                <a:spcPts val="0"/>
              </a:spcAft>
              <a:buSzPts val="3700"/>
              <a:buNone/>
            </a:pPr>
            <a:endParaRPr/>
          </a:p>
        </p:txBody>
      </p:sp>
      <p:sp>
        <p:nvSpPr>
          <p:cNvPr id="502" name="Google Shape;502;p81"/>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81"/>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2"/>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9" name="Google Shape;509;p82"/>
          <p:cNvSpPr/>
          <p:nvPr/>
        </p:nvSpPr>
        <p:spPr>
          <a:xfrm>
            <a:off x="628650" y="3708000"/>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dirty="0"/>
              <a:t>Datastandaard en informatie-architectuur feitelijke verenigingen</a:t>
            </a:r>
            <a:endParaRPr b="1" dirty="0"/>
          </a:p>
        </p:txBody>
      </p:sp>
      <p:sp>
        <p:nvSpPr>
          <p:cNvPr id="510" name="Google Shape;510;p8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Missie vereniging</a:t>
            </a:r>
            <a:r>
              <a:rPr lang="nl-BE" sz="3200" b="1"/>
              <a:t>s</a:t>
            </a:r>
            <a:r>
              <a:rPr lang="nl-BE" sz="3200" b="1" i="0" u="none" strike="noStrike" cap="none">
                <a:solidFill>
                  <a:srgbClr val="000000"/>
                </a:solidFill>
                <a:latin typeface="Arial"/>
                <a:ea typeface="Arial"/>
                <a:cs typeface="Arial"/>
                <a:sym typeface="Arial"/>
              </a:rPr>
              <a:t>loket (V-</a:t>
            </a:r>
            <a:r>
              <a:rPr lang="nl-BE" sz="3200" b="1"/>
              <a:t>Loket)</a:t>
            </a:r>
            <a:endParaRPr/>
          </a:p>
        </p:txBody>
      </p:sp>
      <p:sp>
        <p:nvSpPr>
          <p:cNvPr id="511" name="Google Shape;511;p82"/>
          <p:cNvSpPr txBox="1"/>
          <p:nvPr/>
        </p:nvSpPr>
        <p:spPr>
          <a:xfrm>
            <a:off x="4255000" y="1776325"/>
            <a:ext cx="39435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000" b="1" i="0" u="none" strike="noStrike" cap="none">
                <a:solidFill>
                  <a:srgbClr val="000000"/>
                </a:solidFill>
              </a:rPr>
              <a:t>Functionaliteiten:</a:t>
            </a:r>
            <a:endParaRPr sz="1000" b="1"/>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Overzicht relevante dienstverlening</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Up-to-date informatie op maat van verenigingen</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Rechtstreeks dienstverlening aanvragen, opstarten, opvolgen</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Statusoverzicht van alle lopende </a:t>
            </a:r>
            <a:r>
              <a:rPr lang="nl-BE" sz="1000"/>
              <a:t>en</a:t>
            </a:r>
            <a:r>
              <a:rPr lang="nl-BE" sz="1000" b="0" i="0" u="none" strike="noStrike" cap="none">
                <a:solidFill>
                  <a:srgbClr val="000000"/>
                </a:solidFill>
                <a:latin typeface="Arial"/>
                <a:ea typeface="Arial"/>
                <a:cs typeface="Arial"/>
                <a:sym typeface="Arial"/>
              </a:rPr>
              <a:t> </a:t>
            </a:r>
            <a:r>
              <a:rPr lang="nl-BE" sz="1000"/>
              <a:t>afgesloten</a:t>
            </a:r>
            <a:r>
              <a:rPr lang="nl-BE" sz="1000" b="0" i="0" u="none" strike="noStrike" cap="none">
                <a:solidFill>
                  <a:srgbClr val="000000"/>
                </a:solidFill>
                <a:latin typeface="Arial"/>
                <a:ea typeface="Arial"/>
                <a:cs typeface="Arial"/>
                <a:sym typeface="Arial"/>
              </a:rPr>
              <a:t> dossiers</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Streven naar inclusie van feitelijke verenigingen</a:t>
            </a:r>
            <a:endParaRPr sz="1000"/>
          </a:p>
        </p:txBody>
      </p:sp>
      <p:sp>
        <p:nvSpPr>
          <p:cNvPr id="512" name="Google Shape;512;p82"/>
          <p:cNvSpPr txBox="1"/>
          <p:nvPr/>
        </p:nvSpPr>
        <p:spPr>
          <a:xfrm>
            <a:off x="4255000" y="2794325"/>
            <a:ext cx="3943500" cy="7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000" b="1" i="0" u="none" strike="noStrike" cap="none">
                <a:solidFill>
                  <a:srgbClr val="000000"/>
                </a:solidFill>
              </a:rPr>
              <a:t>Krachtlijnen:</a:t>
            </a:r>
            <a:endParaRPr sz="1000" b="1"/>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‘No wrong door’-principe</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‘Only Once’-principe</a:t>
            </a:r>
            <a:endParaRPr sz="1000"/>
          </a:p>
          <a:p>
            <a:pPr marL="285750" marR="0" lvl="0" indent="-247650" algn="l" rtl="0">
              <a:lnSpc>
                <a:spcPct val="100000"/>
              </a:lnSpc>
              <a:spcBef>
                <a:spcPts val="0"/>
              </a:spcBef>
              <a:spcAft>
                <a:spcPts val="0"/>
              </a:spcAft>
              <a:buClr>
                <a:srgbClr val="000000"/>
              </a:buClr>
              <a:buSzPts val="1000"/>
              <a:buFont typeface="Arial"/>
              <a:buChar char="•"/>
            </a:pPr>
            <a:r>
              <a:rPr lang="nl-BE" sz="1000" b="0" i="0" u="none" strike="noStrike" cap="none">
                <a:solidFill>
                  <a:srgbClr val="000000"/>
                </a:solidFill>
                <a:latin typeface="Arial"/>
                <a:ea typeface="Arial"/>
                <a:cs typeface="Arial"/>
                <a:sym typeface="Arial"/>
              </a:rPr>
              <a:t>‘Herbruikbare ICT-bouwstenen’</a:t>
            </a:r>
            <a:endParaRPr sz="1000"/>
          </a:p>
        </p:txBody>
      </p:sp>
      <p:grpSp>
        <p:nvGrpSpPr>
          <p:cNvPr id="513" name="Google Shape;513;p82"/>
          <p:cNvGrpSpPr/>
          <p:nvPr/>
        </p:nvGrpSpPr>
        <p:grpSpPr>
          <a:xfrm>
            <a:off x="1214283" y="1271241"/>
            <a:ext cx="2166235" cy="2166167"/>
            <a:chOff x="3334516" y="2410051"/>
            <a:chExt cx="3917951" cy="3872996"/>
          </a:xfrm>
        </p:grpSpPr>
        <p:sp>
          <p:nvSpPr>
            <p:cNvPr id="514" name="Google Shape;514;p82"/>
            <p:cNvSpPr/>
            <p:nvPr/>
          </p:nvSpPr>
          <p:spPr>
            <a:xfrm>
              <a:off x="5299563" y="3380321"/>
              <a:ext cx="1952904" cy="1932455"/>
            </a:xfrm>
            <a:custGeom>
              <a:avLst/>
              <a:gdLst/>
              <a:ahLst/>
              <a:cxnLst/>
              <a:rect l="l" t="t" r="r" b="b"/>
              <a:pathLst>
                <a:path w="174" h="173" extrusionOk="0">
                  <a:moveTo>
                    <a:pt x="150" y="173"/>
                  </a:moveTo>
                  <a:cubicBezTo>
                    <a:pt x="165" y="147"/>
                    <a:pt x="174" y="117"/>
                    <a:pt x="174" y="87"/>
                  </a:cubicBezTo>
                  <a:cubicBezTo>
                    <a:pt x="174" y="56"/>
                    <a:pt x="165" y="26"/>
                    <a:pt x="150" y="0"/>
                  </a:cubicBezTo>
                  <a:lnTo>
                    <a:pt x="0" y="87"/>
                  </a:lnTo>
                  <a:lnTo>
                    <a:pt x="150" y="173"/>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515" name="Google Shape;515;p82"/>
            <p:cNvSpPr/>
            <p:nvPr/>
          </p:nvSpPr>
          <p:spPr>
            <a:xfrm>
              <a:off x="5299563" y="2410051"/>
              <a:ext cx="1683748" cy="1942562"/>
            </a:xfrm>
            <a:custGeom>
              <a:avLst/>
              <a:gdLst/>
              <a:ahLst/>
              <a:cxnLst/>
              <a:rect l="l" t="t" r="r" b="b"/>
              <a:pathLst>
                <a:path w="150" h="174" extrusionOk="0">
                  <a:moveTo>
                    <a:pt x="150" y="87"/>
                  </a:moveTo>
                  <a:cubicBezTo>
                    <a:pt x="119" y="33"/>
                    <a:pt x="62" y="0"/>
                    <a:pt x="0" y="0"/>
                  </a:cubicBezTo>
                  <a:lnTo>
                    <a:pt x="0" y="174"/>
                  </a:lnTo>
                  <a:lnTo>
                    <a:pt x="150" y="87"/>
                  </a:lnTo>
                  <a:close/>
                </a:path>
              </a:pathLst>
            </a:custGeom>
            <a:solidFill>
              <a:schemeClr val="accent3"/>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516" name="Google Shape;516;p82"/>
            <p:cNvSpPr/>
            <p:nvPr/>
          </p:nvSpPr>
          <p:spPr>
            <a:xfrm>
              <a:off x="5299563" y="4352613"/>
              <a:ext cx="1683748" cy="1930434"/>
            </a:xfrm>
            <a:custGeom>
              <a:avLst/>
              <a:gdLst/>
              <a:ahLst/>
              <a:cxnLst/>
              <a:rect l="l" t="t" r="r" b="b"/>
              <a:pathLst>
                <a:path w="150" h="173" extrusionOk="0">
                  <a:moveTo>
                    <a:pt x="0" y="173"/>
                  </a:moveTo>
                  <a:cubicBezTo>
                    <a:pt x="62" y="173"/>
                    <a:pt x="119" y="140"/>
                    <a:pt x="150" y="86"/>
                  </a:cubicBezTo>
                  <a:lnTo>
                    <a:pt x="0" y="0"/>
                  </a:lnTo>
                  <a:lnTo>
                    <a:pt x="0" y="173"/>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517" name="Google Shape;517;p82"/>
            <p:cNvSpPr/>
            <p:nvPr/>
          </p:nvSpPr>
          <p:spPr>
            <a:xfrm>
              <a:off x="3603673" y="4352613"/>
              <a:ext cx="1695890" cy="1930434"/>
            </a:xfrm>
            <a:custGeom>
              <a:avLst/>
              <a:gdLst/>
              <a:ahLst/>
              <a:cxnLst/>
              <a:rect l="l" t="t" r="r" b="b"/>
              <a:pathLst>
                <a:path w="151" h="173" extrusionOk="0">
                  <a:moveTo>
                    <a:pt x="0" y="86"/>
                  </a:moveTo>
                  <a:cubicBezTo>
                    <a:pt x="31" y="140"/>
                    <a:pt x="88" y="173"/>
                    <a:pt x="151" y="173"/>
                  </a:cubicBezTo>
                  <a:lnTo>
                    <a:pt x="151" y="0"/>
                  </a:lnTo>
                  <a:lnTo>
                    <a:pt x="0" y="86"/>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518" name="Google Shape;518;p82"/>
            <p:cNvSpPr/>
            <p:nvPr/>
          </p:nvSpPr>
          <p:spPr>
            <a:xfrm>
              <a:off x="3334516" y="3380321"/>
              <a:ext cx="1965047" cy="1932455"/>
            </a:xfrm>
            <a:custGeom>
              <a:avLst/>
              <a:gdLst/>
              <a:ahLst/>
              <a:cxnLst/>
              <a:rect l="l" t="t" r="r" b="b"/>
              <a:pathLst>
                <a:path w="175" h="173" extrusionOk="0">
                  <a:moveTo>
                    <a:pt x="24" y="0"/>
                  </a:moveTo>
                  <a:cubicBezTo>
                    <a:pt x="9" y="26"/>
                    <a:pt x="1" y="56"/>
                    <a:pt x="1" y="86"/>
                  </a:cubicBezTo>
                  <a:cubicBezTo>
                    <a:pt x="0" y="117"/>
                    <a:pt x="9" y="147"/>
                    <a:pt x="24" y="173"/>
                  </a:cubicBezTo>
                  <a:lnTo>
                    <a:pt x="175" y="87"/>
                  </a:lnTo>
                  <a:lnTo>
                    <a:pt x="24" y="0"/>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sp>
          <p:nvSpPr>
            <p:cNvPr id="519" name="Google Shape;519;p82"/>
            <p:cNvSpPr/>
            <p:nvPr/>
          </p:nvSpPr>
          <p:spPr>
            <a:xfrm>
              <a:off x="3603673" y="2410051"/>
              <a:ext cx="1695890" cy="1942562"/>
            </a:xfrm>
            <a:custGeom>
              <a:avLst/>
              <a:gdLst/>
              <a:ahLst/>
              <a:cxnLst/>
              <a:rect l="l" t="t" r="r" b="b"/>
              <a:pathLst>
                <a:path w="151" h="174" extrusionOk="0">
                  <a:moveTo>
                    <a:pt x="150" y="0"/>
                  </a:moveTo>
                  <a:cubicBezTo>
                    <a:pt x="88" y="0"/>
                    <a:pt x="31" y="33"/>
                    <a:pt x="0" y="87"/>
                  </a:cubicBezTo>
                  <a:lnTo>
                    <a:pt x="151" y="174"/>
                  </a:lnTo>
                  <a:lnTo>
                    <a:pt x="150" y="0"/>
                  </a:lnTo>
                  <a:close/>
                </a:path>
              </a:pathLst>
            </a:custGeom>
            <a:solidFill>
              <a:srgbClr val="999999"/>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000">
                <a:solidFill>
                  <a:srgbClr val="DEDEDE"/>
                </a:solidFill>
                <a:latin typeface="Arial"/>
                <a:ea typeface="Arial"/>
                <a:cs typeface="Arial"/>
                <a:sym typeface="Arial"/>
              </a:endParaRPr>
            </a:p>
          </p:txBody>
        </p:sp>
      </p:grpSp>
      <p:sp>
        <p:nvSpPr>
          <p:cNvPr id="520" name="Google Shape;520;p82"/>
          <p:cNvSpPr/>
          <p:nvPr/>
        </p:nvSpPr>
        <p:spPr>
          <a:xfrm>
            <a:off x="1409400" y="1466187"/>
            <a:ext cx="1776300" cy="17760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2"/>
          <p:cNvSpPr/>
          <p:nvPr/>
        </p:nvSpPr>
        <p:spPr>
          <a:xfrm>
            <a:off x="1483949" y="1540589"/>
            <a:ext cx="1627200" cy="1627200"/>
          </a:xfrm>
          <a:prstGeom prst="ellipse">
            <a:avLst/>
          </a:prstGeom>
          <a:solidFill>
            <a:srgbClr val="2B979D"/>
          </a:solidFill>
          <a:ln w="9525" cap="flat" cmpd="sng">
            <a:solidFill>
              <a:srgbClr val="2B979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solidFill>
                  <a:srgbClr val="FFFFFF"/>
                </a:solidFill>
              </a:rPr>
              <a:t>V-Loket</a:t>
            </a:r>
            <a:endParaRPr b="1">
              <a:solidFill>
                <a:srgbClr val="FFFFFF"/>
              </a:solidFill>
            </a:endParaRPr>
          </a:p>
        </p:txBody>
      </p:sp>
      <p:grpSp>
        <p:nvGrpSpPr>
          <p:cNvPr id="522" name="Google Shape;522;p82"/>
          <p:cNvGrpSpPr/>
          <p:nvPr/>
        </p:nvGrpSpPr>
        <p:grpSpPr>
          <a:xfrm>
            <a:off x="628650" y="4248000"/>
            <a:ext cx="7735701" cy="421800"/>
            <a:chOff x="628650" y="4248000"/>
            <a:chExt cx="7735701" cy="421800"/>
          </a:xfrm>
        </p:grpSpPr>
        <p:sp>
          <p:nvSpPr>
            <p:cNvPr id="523" name="Google Shape;523;p82"/>
            <p:cNvSpPr/>
            <p:nvPr/>
          </p:nvSpPr>
          <p:spPr>
            <a:xfrm>
              <a:off x="628650" y="4248000"/>
              <a:ext cx="2675700" cy="421800"/>
            </a:xfrm>
            <a:prstGeom prst="homePlate">
              <a:avLst>
                <a:gd name="adj" fmla="val 50000"/>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999999"/>
                  </a:solidFill>
                </a:rPr>
                <a:t>Omgevingsanalyse</a:t>
              </a:r>
              <a:endParaRPr sz="1100">
                <a:solidFill>
                  <a:srgbClr val="999999"/>
                </a:solidFill>
              </a:endParaRPr>
            </a:p>
          </p:txBody>
        </p:sp>
        <p:sp>
          <p:nvSpPr>
            <p:cNvPr id="524" name="Google Shape;524;p82"/>
            <p:cNvSpPr/>
            <p:nvPr/>
          </p:nvSpPr>
          <p:spPr>
            <a:xfrm>
              <a:off x="3157950" y="4248000"/>
              <a:ext cx="2675700" cy="421800"/>
            </a:xfrm>
            <a:prstGeom prst="chevron">
              <a:avLst>
                <a:gd name="adj" fmla="val 50000"/>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999999"/>
                  </a:solidFill>
                </a:rPr>
                <a:t>OSLO-traject</a:t>
              </a:r>
              <a:endParaRPr sz="1100">
                <a:solidFill>
                  <a:srgbClr val="999999"/>
                </a:solidFill>
              </a:endParaRPr>
            </a:p>
          </p:txBody>
        </p:sp>
        <p:sp>
          <p:nvSpPr>
            <p:cNvPr id="525" name="Google Shape;525;p82"/>
            <p:cNvSpPr/>
            <p:nvPr/>
          </p:nvSpPr>
          <p:spPr>
            <a:xfrm>
              <a:off x="5688651" y="4248000"/>
              <a:ext cx="2675700" cy="421800"/>
            </a:xfrm>
            <a:prstGeom prst="chevron">
              <a:avLst>
                <a:gd name="adj" fmla="val 50000"/>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sz="1100">
                  <a:solidFill>
                    <a:srgbClr val="999999"/>
                  </a:solidFill>
                </a:rPr>
                <a:t>Governance &amp; samenwerkingsmodel</a:t>
              </a:r>
              <a:endParaRPr sz="1100">
                <a:solidFill>
                  <a:srgbClr val="999999"/>
                </a:solidFill>
              </a:endParaRPr>
            </a:p>
          </p:txBody>
        </p:sp>
      </p:grpSp>
      <p:grpSp>
        <p:nvGrpSpPr>
          <p:cNvPr id="526" name="Google Shape;526;p82"/>
          <p:cNvGrpSpPr/>
          <p:nvPr/>
        </p:nvGrpSpPr>
        <p:grpSpPr>
          <a:xfrm>
            <a:off x="4355381" y="1306243"/>
            <a:ext cx="356825" cy="356801"/>
            <a:chOff x="3902075" y="1958975"/>
            <a:chExt cx="122238" cy="122238"/>
          </a:xfrm>
        </p:grpSpPr>
        <p:sp>
          <p:nvSpPr>
            <p:cNvPr id="527" name="Google Shape;527;p82"/>
            <p:cNvSpPr/>
            <p:nvPr/>
          </p:nvSpPr>
          <p:spPr>
            <a:xfrm>
              <a:off x="3949700" y="2006600"/>
              <a:ext cx="26988" cy="26988"/>
            </a:xfrm>
            <a:custGeom>
              <a:avLst/>
              <a:gdLst/>
              <a:ahLst/>
              <a:cxnLst/>
              <a:rect l="l" t="t" r="r" b="b"/>
              <a:pathLst>
                <a:path w="128" h="128" extrusionOk="0">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3" y="64"/>
                  </a:moveTo>
                  <a:cubicBezTo>
                    <a:pt x="103" y="86"/>
                    <a:pt x="86" y="103"/>
                    <a:pt x="64" y="103"/>
                  </a:cubicBezTo>
                  <a:cubicBezTo>
                    <a:pt x="42" y="103"/>
                    <a:pt x="25" y="86"/>
                    <a:pt x="25" y="64"/>
                  </a:cubicBezTo>
                  <a:cubicBezTo>
                    <a:pt x="25" y="42"/>
                    <a:pt x="42" y="25"/>
                    <a:pt x="64" y="25"/>
                  </a:cubicBezTo>
                  <a:cubicBezTo>
                    <a:pt x="86" y="25"/>
                    <a:pt x="103" y="42"/>
                    <a:pt x="103" y="64"/>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8" name="Google Shape;528;p82"/>
            <p:cNvSpPr/>
            <p:nvPr/>
          </p:nvSpPr>
          <p:spPr>
            <a:xfrm>
              <a:off x="3922713" y="1979613"/>
              <a:ext cx="80963" cy="80963"/>
            </a:xfrm>
            <a:custGeom>
              <a:avLst/>
              <a:gdLst/>
              <a:ahLst/>
              <a:cxnLst/>
              <a:rect l="l" t="t" r="r" b="b"/>
              <a:pathLst>
                <a:path w="382" h="382" extrusionOk="0">
                  <a:moveTo>
                    <a:pt x="382" y="191"/>
                  </a:moveTo>
                  <a:cubicBezTo>
                    <a:pt x="382" y="140"/>
                    <a:pt x="362" y="92"/>
                    <a:pt x="326" y="56"/>
                  </a:cubicBezTo>
                  <a:cubicBezTo>
                    <a:pt x="290" y="20"/>
                    <a:pt x="242" y="0"/>
                    <a:pt x="191" y="0"/>
                  </a:cubicBezTo>
                  <a:cubicBezTo>
                    <a:pt x="140" y="0"/>
                    <a:pt x="92" y="20"/>
                    <a:pt x="56" y="56"/>
                  </a:cubicBezTo>
                  <a:cubicBezTo>
                    <a:pt x="20" y="92"/>
                    <a:pt x="0" y="140"/>
                    <a:pt x="0" y="191"/>
                  </a:cubicBezTo>
                  <a:cubicBezTo>
                    <a:pt x="0" y="237"/>
                    <a:pt x="17" y="282"/>
                    <a:pt x="48" y="317"/>
                  </a:cubicBezTo>
                  <a:cubicBezTo>
                    <a:pt x="16" y="349"/>
                    <a:pt x="16" y="349"/>
                    <a:pt x="16" y="349"/>
                  </a:cubicBezTo>
                  <a:cubicBezTo>
                    <a:pt x="16" y="349"/>
                    <a:pt x="16" y="349"/>
                    <a:pt x="16" y="349"/>
                  </a:cubicBezTo>
                  <a:cubicBezTo>
                    <a:pt x="33" y="366"/>
                    <a:pt x="33" y="366"/>
                    <a:pt x="33" y="366"/>
                  </a:cubicBezTo>
                  <a:cubicBezTo>
                    <a:pt x="33" y="366"/>
                    <a:pt x="33" y="366"/>
                    <a:pt x="33" y="366"/>
                  </a:cubicBezTo>
                  <a:cubicBezTo>
                    <a:pt x="65" y="334"/>
                    <a:pt x="65" y="334"/>
                    <a:pt x="65" y="334"/>
                  </a:cubicBezTo>
                  <a:cubicBezTo>
                    <a:pt x="100" y="365"/>
                    <a:pt x="145" y="382"/>
                    <a:pt x="191" y="382"/>
                  </a:cubicBezTo>
                  <a:cubicBezTo>
                    <a:pt x="237" y="382"/>
                    <a:pt x="282" y="365"/>
                    <a:pt x="317" y="334"/>
                  </a:cubicBezTo>
                  <a:cubicBezTo>
                    <a:pt x="349" y="366"/>
                    <a:pt x="349" y="366"/>
                    <a:pt x="349" y="366"/>
                  </a:cubicBezTo>
                  <a:cubicBezTo>
                    <a:pt x="349" y="366"/>
                    <a:pt x="349" y="366"/>
                    <a:pt x="349" y="366"/>
                  </a:cubicBezTo>
                  <a:cubicBezTo>
                    <a:pt x="366" y="349"/>
                    <a:pt x="366" y="349"/>
                    <a:pt x="366" y="349"/>
                  </a:cubicBezTo>
                  <a:cubicBezTo>
                    <a:pt x="367" y="349"/>
                    <a:pt x="367" y="349"/>
                    <a:pt x="367" y="349"/>
                  </a:cubicBezTo>
                  <a:cubicBezTo>
                    <a:pt x="334" y="317"/>
                    <a:pt x="334" y="317"/>
                    <a:pt x="334" y="317"/>
                  </a:cubicBezTo>
                  <a:cubicBezTo>
                    <a:pt x="365" y="282"/>
                    <a:pt x="382" y="237"/>
                    <a:pt x="382" y="191"/>
                  </a:cubicBezTo>
                  <a:close/>
                  <a:moveTo>
                    <a:pt x="357" y="191"/>
                  </a:moveTo>
                  <a:cubicBezTo>
                    <a:pt x="357" y="283"/>
                    <a:pt x="283" y="357"/>
                    <a:pt x="191" y="357"/>
                  </a:cubicBezTo>
                  <a:cubicBezTo>
                    <a:pt x="99" y="357"/>
                    <a:pt x="25" y="283"/>
                    <a:pt x="25" y="191"/>
                  </a:cubicBezTo>
                  <a:cubicBezTo>
                    <a:pt x="25" y="99"/>
                    <a:pt x="99" y="25"/>
                    <a:pt x="191" y="25"/>
                  </a:cubicBezTo>
                  <a:cubicBezTo>
                    <a:pt x="283" y="25"/>
                    <a:pt x="357" y="99"/>
                    <a:pt x="357" y="191"/>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9" name="Google Shape;529;p82"/>
            <p:cNvSpPr/>
            <p:nvPr/>
          </p:nvSpPr>
          <p:spPr>
            <a:xfrm>
              <a:off x="3935413" y="1992313"/>
              <a:ext cx="55563" cy="55563"/>
            </a:xfrm>
            <a:custGeom>
              <a:avLst/>
              <a:gdLst/>
              <a:ahLst/>
              <a:cxnLst/>
              <a:rect l="l" t="t" r="r" b="b"/>
              <a:pathLst>
                <a:path w="254" h="254" extrusionOk="0">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230" y="127"/>
                  </a:moveTo>
                  <a:cubicBezTo>
                    <a:pt x="230" y="184"/>
                    <a:pt x="184" y="230"/>
                    <a:pt x="127" y="230"/>
                  </a:cubicBezTo>
                  <a:cubicBezTo>
                    <a:pt x="70" y="230"/>
                    <a:pt x="24" y="184"/>
                    <a:pt x="24" y="127"/>
                  </a:cubicBezTo>
                  <a:cubicBezTo>
                    <a:pt x="24" y="70"/>
                    <a:pt x="70" y="24"/>
                    <a:pt x="127" y="24"/>
                  </a:cubicBezTo>
                  <a:cubicBezTo>
                    <a:pt x="184" y="24"/>
                    <a:pt x="230" y="70"/>
                    <a:pt x="230" y="127"/>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0" name="Google Shape;530;p82"/>
            <p:cNvSpPr/>
            <p:nvPr/>
          </p:nvSpPr>
          <p:spPr>
            <a:xfrm>
              <a:off x="3902075" y="1958975"/>
              <a:ext cx="122238" cy="122238"/>
            </a:xfrm>
            <a:custGeom>
              <a:avLst/>
              <a:gdLst/>
              <a:ahLst/>
              <a:cxnLst/>
              <a:rect l="l" t="t" r="r" b="b"/>
              <a:pathLst>
                <a:path w="77" h="77" extrusionOk="0">
                  <a:moveTo>
                    <a:pt x="0" y="0"/>
                  </a:moveTo>
                  <a:lnTo>
                    <a:pt x="0" y="77"/>
                  </a:lnTo>
                  <a:lnTo>
                    <a:pt x="77" y="77"/>
                  </a:lnTo>
                  <a:lnTo>
                    <a:pt x="77"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531" name="Google Shape;531;p82"/>
          <p:cNvSpPr txBox="1"/>
          <p:nvPr/>
        </p:nvSpPr>
        <p:spPr>
          <a:xfrm>
            <a:off x="4712200" y="1197243"/>
            <a:ext cx="3652200" cy="505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nl-BE" sz="1100" b="1"/>
              <a:t>Doel</a:t>
            </a:r>
            <a:r>
              <a:rPr lang="nl-BE" sz="1100"/>
              <a:t>: Opzetten van een digitaal verenigingsloket naar analogie met Mijn burgerprofiel &amp; het e-Loket voor ondernemers.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Wat zit vervat in dit traject?</a:t>
            </a:r>
            <a:endParaRPr/>
          </a:p>
        </p:txBody>
      </p:sp>
      <p:sp>
        <p:nvSpPr>
          <p:cNvPr id="537" name="Google Shape;537;p83"/>
          <p:cNvSpPr txBox="1"/>
          <p:nvPr/>
        </p:nvSpPr>
        <p:spPr>
          <a:xfrm>
            <a:off x="745175" y="1385625"/>
            <a:ext cx="7483800" cy="1834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nl-BE" sz="1300"/>
              <a:t>Dit project heeft als doel om de </a:t>
            </a:r>
            <a:r>
              <a:rPr lang="nl-BE" sz="1300" b="1"/>
              <a:t>uitwisseling van gegevens over feitelijke verenigingen</a:t>
            </a:r>
            <a:r>
              <a:rPr lang="nl-BE" sz="1300"/>
              <a:t> mogelijk te maken en dit op een </a:t>
            </a:r>
            <a:r>
              <a:rPr lang="nl-BE" sz="1300" b="1"/>
              <a:t>uniforme, gestandaardiseerde en machine-interpreteerbare manier</a:t>
            </a:r>
            <a:r>
              <a:rPr lang="nl-BE" sz="1300"/>
              <a:t>.</a:t>
            </a:r>
            <a:br>
              <a:rPr lang="nl-BE" sz="1300"/>
            </a:br>
            <a:endParaRPr sz="900">
              <a:solidFill>
                <a:srgbClr val="1C1A15"/>
              </a:solidFill>
            </a:endParaRPr>
          </a:p>
          <a:p>
            <a:pPr marL="457200" lvl="0" indent="-311150" algn="l" rtl="0">
              <a:spcBef>
                <a:spcPts val="0"/>
              </a:spcBef>
              <a:spcAft>
                <a:spcPts val="0"/>
              </a:spcAft>
              <a:buSzPts val="1300"/>
              <a:buChar char="●"/>
            </a:pPr>
            <a:r>
              <a:rPr lang="nl-BE" sz="1300"/>
              <a:t>3-delige doelstelling, namelijk:</a:t>
            </a:r>
            <a:endParaRPr sz="1300"/>
          </a:p>
          <a:p>
            <a:pPr marL="914400" lvl="1" indent="-311150" algn="l" rtl="0">
              <a:spcBef>
                <a:spcPts val="0"/>
              </a:spcBef>
              <a:spcAft>
                <a:spcPts val="0"/>
              </a:spcAft>
              <a:buSzPts val="1300"/>
              <a:buChar char="○"/>
            </a:pPr>
            <a:r>
              <a:rPr lang="nl-BE" sz="1300"/>
              <a:t>Omgevingsanalyse (afgerond)</a:t>
            </a:r>
            <a:endParaRPr sz="1300"/>
          </a:p>
          <a:p>
            <a:pPr marL="914400" lvl="1" indent="-311150" algn="l" rtl="0">
              <a:spcBef>
                <a:spcPts val="0"/>
              </a:spcBef>
              <a:spcAft>
                <a:spcPts val="0"/>
              </a:spcAft>
              <a:buSzPts val="1300"/>
              <a:buChar char="○"/>
            </a:pPr>
            <a:r>
              <a:rPr lang="nl-BE" sz="1300"/>
              <a:t>OSLO-traject (huidig)</a:t>
            </a:r>
            <a:endParaRPr sz="1300"/>
          </a:p>
          <a:p>
            <a:pPr marL="914400" lvl="1" indent="-311150" algn="l" rtl="0">
              <a:spcBef>
                <a:spcPts val="0"/>
              </a:spcBef>
              <a:spcAft>
                <a:spcPts val="0"/>
              </a:spcAft>
              <a:buSzPts val="1300"/>
              <a:buChar char="○"/>
            </a:pPr>
            <a:r>
              <a:rPr lang="nl-BE" sz="1300"/>
              <a:t>Governance &amp; Samenwerkingsmodel (binnenkort)</a:t>
            </a:r>
            <a:endParaRPr sz="1300"/>
          </a:p>
        </p:txBody>
      </p:sp>
      <p:sp>
        <p:nvSpPr>
          <p:cNvPr id="538" name="Google Shape;538;p83"/>
          <p:cNvSpPr/>
          <p:nvPr/>
        </p:nvSpPr>
        <p:spPr>
          <a:xfrm>
            <a:off x="626950" y="963825"/>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b="1"/>
              <a:t>Datastandaard en informatie-architectuur feitelijke verenigingen</a:t>
            </a:r>
            <a:endParaRPr b="1"/>
          </a:p>
        </p:txBody>
      </p:sp>
      <p:sp>
        <p:nvSpPr>
          <p:cNvPr id="539" name="Google Shape;539;p83"/>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 name="Google Shape;540;p83"/>
          <p:cNvSpPr txBox="1"/>
          <p:nvPr/>
        </p:nvSpPr>
        <p:spPr>
          <a:xfrm>
            <a:off x="2941650" y="3262850"/>
            <a:ext cx="5954700" cy="1795077"/>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457200" lvl="0" indent="-311150" rtl="0">
              <a:lnSpc>
                <a:spcPct val="115000"/>
              </a:lnSpc>
              <a:spcBef>
                <a:spcPts val="0"/>
              </a:spcBef>
              <a:spcAft>
                <a:spcPts val="0"/>
              </a:spcAft>
              <a:buSzPts val="1300"/>
              <a:buChar char="●"/>
            </a:pPr>
            <a:r>
              <a:rPr lang="nl-BE" sz="1300" dirty="0"/>
              <a:t>Co-creatief traject voor de ontwikkeling van een </a:t>
            </a:r>
            <a:r>
              <a:rPr lang="nl-BE" sz="1300" b="1" dirty="0"/>
              <a:t>eenduidige datastandaard</a:t>
            </a:r>
            <a:r>
              <a:rPr lang="nl-BE" sz="1300" dirty="0"/>
              <a:t> voor de uitwisseling van informatie m.b.t. feitelijke verenigingen. </a:t>
            </a:r>
            <a:br>
              <a:rPr lang="nl-BE" sz="1300" dirty="0"/>
            </a:br>
            <a:endParaRPr sz="1300" dirty="0"/>
          </a:p>
          <a:p>
            <a:pPr marL="457200" lvl="0" indent="-311150" algn="just" rtl="0">
              <a:lnSpc>
                <a:spcPct val="115000"/>
              </a:lnSpc>
              <a:spcBef>
                <a:spcPts val="0"/>
              </a:spcBef>
              <a:spcAft>
                <a:spcPts val="0"/>
              </a:spcAft>
              <a:buSzPts val="1300"/>
              <a:buChar char="●"/>
            </a:pPr>
            <a:r>
              <a:rPr lang="nl-BE" sz="1300" dirty="0"/>
              <a:t>Betrekken van de </a:t>
            </a:r>
            <a:r>
              <a:rPr lang="nl-BE" sz="1300" b="1" dirty="0"/>
              <a:t>voornaamste stakeholders</a:t>
            </a:r>
            <a:r>
              <a:rPr lang="nl-BE" sz="1300" dirty="0"/>
              <a:t> (federale en regionale overheden, lokale besturen, private organisaties) teneinde een zo breed mogelijk gedragen datastandaard te ontwikkelen</a:t>
            </a:r>
            <a:endParaRPr sz="1300" dirty="0"/>
          </a:p>
        </p:txBody>
      </p:sp>
      <p:cxnSp>
        <p:nvCxnSpPr>
          <p:cNvPr id="541" name="Google Shape;541;p83"/>
          <p:cNvCxnSpPr>
            <a:stCxn id="540" idx="0"/>
          </p:cNvCxnSpPr>
          <p:nvPr/>
        </p:nvCxnSpPr>
        <p:spPr>
          <a:xfrm rot="16200000" flipV="1">
            <a:off x="4410450" y="1754300"/>
            <a:ext cx="450600" cy="2566500"/>
          </a:xfrm>
          <a:prstGeom prst="bentConnector2">
            <a:avLst/>
          </a:prstGeom>
          <a:noFill/>
          <a:ln w="38100" cap="flat" cmpd="sng">
            <a:solidFill>
              <a:schemeClr val="dk2"/>
            </a:solidFill>
            <a:prstDash val="solid"/>
            <a:round/>
            <a:headEnd type="triangle" w="med" len="med"/>
            <a:tailEnd type="none" w="med" len="med"/>
          </a:ln>
        </p:spPr>
      </p:cxnSp>
      <p:sp>
        <p:nvSpPr>
          <p:cNvPr id="542" name="Google Shape;542;p83"/>
          <p:cNvSpPr/>
          <p:nvPr/>
        </p:nvSpPr>
        <p:spPr>
          <a:xfrm>
            <a:off x="3017850" y="3293325"/>
            <a:ext cx="392100" cy="325500"/>
          </a:xfrm>
          <a:prstGeom prst="star5">
            <a:avLst>
              <a:gd name="adj" fmla="val 19098"/>
              <a:gd name="hf" fmla="val 105146"/>
              <a:gd name="vf" fmla="val 1105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2325</Words>
  <Application>Microsoft Office PowerPoint</Application>
  <PresentationFormat>On-screen Show (16:9)</PresentationFormat>
  <Paragraphs>420</Paragraphs>
  <Slides>50</Slides>
  <Notes>50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50</vt:i4>
      </vt:variant>
    </vt:vector>
  </HeadingPairs>
  <TitlesOfParts>
    <vt:vector size="63" baseType="lpstr">
      <vt:lpstr>Georgia</vt:lpstr>
      <vt:lpstr>Proxima Nova Semibold</vt:lpstr>
      <vt:lpstr>Arial</vt:lpstr>
      <vt:lpstr>Proxima Nova Extrabold</vt:lpstr>
      <vt:lpstr>Noto Sans Symbols</vt:lpstr>
      <vt:lpstr>Proxima Nova</vt:lpstr>
      <vt:lpstr>Courier New</vt:lpstr>
      <vt:lpstr>Calibri</vt:lpstr>
      <vt:lpstr>Roboto</vt:lpstr>
      <vt:lpstr>4_Presentatie_verbeelding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Aanleiding van dit traject en samenvatting van de vorige workshop </vt:lpstr>
      <vt:lpstr>PowerPoint Presentation</vt:lpstr>
      <vt:lpstr>PowerPoint Presentation</vt:lpstr>
      <vt:lpstr>PowerPoint Presentation</vt:lpstr>
      <vt:lpstr>Oefening 1: Wat verstaan we onder  “feitelijke vereniging”?</vt:lpstr>
      <vt:lpstr>Oefeningen 2 en 3: Zijn er nog andere use cases  die van toepassing zijn?</vt:lpstr>
      <vt:lpstr>Oefening 4: Welke gegevens zijn er  nodig om deze use  cases te verwezenlijken? </vt:lpstr>
      <vt:lpstr>PowerPoint Presentation</vt:lpstr>
      <vt:lpstr>UML </vt:lpstr>
      <vt:lpstr>PowerPoint Presentation</vt:lpstr>
      <vt:lpstr>Concepten of klassen</vt:lpstr>
      <vt:lpstr>Relaties</vt:lpstr>
      <vt:lpstr>Attribuëring</vt:lpstr>
      <vt:lpstr>Voorbeeld: OSLO Persoon</vt:lpstr>
      <vt:lpstr>PowerPoint Presentation</vt:lpstr>
      <vt:lpstr>PowerPoint Presentation</vt:lpstr>
      <vt:lpstr>Sneuvelmodel opbouwen adhv verzamelde use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Vergelijking bestaande standaarden </vt:lpstr>
      <vt:lpstr>PowerPoint Presentation</vt:lpstr>
      <vt:lpstr>PowerPoint Presentation</vt:lpstr>
      <vt:lpstr>PowerPoint Presentation</vt:lpstr>
      <vt:lpstr>PowerPoint Presentation</vt:lpstr>
      <vt:lpstr>PowerPoint Presentation</vt:lpstr>
      <vt:lpstr>PowerPoint Presentation</vt:lpstr>
      <vt:lpstr>Q&amp;A </vt:lpstr>
      <vt:lpstr>PowerPoint Presentation</vt:lpstr>
      <vt:lpstr>Volgende stappen </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Yves Meersmans (BE)</cp:lastModifiedBy>
  <cp:revision>1</cp:revision>
  <dcterms:modified xsi:type="dcterms:W3CDTF">2021-05-07T14:16:37Z</dcterms:modified>
</cp:coreProperties>
</file>